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Lst>
  <p:notesMasterIdLst>
    <p:notesMasterId r:id="rId16"/>
  </p:notesMasterIdLst>
  <p:sldIdLst>
    <p:sldId id="256" r:id="rId2"/>
    <p:sldId id="257" r:id="rId3"/>
    <p:sldId id="258" r:id="rId4"/>
    <p:sldId id="259" r:id="rId5"/>
    <p:sldId id="267" r:id="rId6"/>
    <p:sldId id="260" r:id="rId7"/>
    <p:sldId id="261" r:id="rId8"/>
    <p:sldId id="262" r:id="rId9"/>
    <p:sldId id="264" r:id="rId10"/>
    <p:sldId id="263" r:id="rId11"/>
    <p:sldId id="270" r:id="rId12"/>
    <p:sldId id="266" r:id="rId13"/>
    <p:sldId id="268" r:id="rId14"/>
    <p:sldId id="265" r:id="rId15"/>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2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4660"/>
  </p:normalViewPr>
  <p:slideViewPr>
    <p:cSldViewPr snapToGrid="0" showGuides="1">
      <p:cViewPr varScale="1">
        <p:scale>
          <a:sx n="79" d="100"/>
          <a:sy n="79" d="100"/>
        </p:scale>
        <p:origin x="1572" y="78"/>
      </p:cViewPr>
      <p:guideLst>
        <p:guide orient="horz" pos="3120"/>
        <p:guide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74D22-82F8-43B8-9C5E-B69BE57112A1}" type="datetimeFigureOut">
              <a:rPr kumimoji="1" lang="ja-JP" altLang="en-US" smtClean="0"/>
              <a:t>2020/1/29</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C5E79-C0F9-43C5-8929-A76FF83E70CB}" type="slidenum">
              <a:rPr kumimoji="1" lang="ja-JP" altLang="en-US" smtClean="0"/>
              <a:t>‹#›</a:t>
            </a:fld>
            <a:endParaRPr kumimoji="1" lang="ja-JP" altLang="en-US"/>
          </a:p>
        </p:txBody>
      </p:sp>
    </p:spTree>
    <p:extLst>
      <p:ext uri="{BB962C8B-B14F-4D97-AF65-F5344CB8AC3E}">
        <p14:creationId xmlns:p14="http://schemas.microsoft.com/office/powerpoint/2010/main" val="20462606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371BB105-80D0-4FA5-B423-0E57C54BA88E}" type="datetime1">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26540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16B1C9D-438C-4F1B-A40F-9A1D12FF03E4}" type="datetime1">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66317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D4A0ABA-FADB-4793-ACC1-D845ECE85806}" type="datetime1">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737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72215FD-F422-454D-95B7-9B071E1C4F99}" type="datetime1">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71729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9E9B9DE-CCA4-4152-BE37-52FB9F02C377}" type="datetime1">
              <a:rPr kumimoji="1" lang="ja-JP" altLang="en-US" smtClean="0"/>
              <a:t>2020/1/29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02005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89CB4CE-AE43-41EB-A074-FD12F3CEB8B9}" type="datetime1">
              <a:rPr kumimoji="1" lang="ja-JP" altLang="en-US" smtClean="0"/>
              <a:t>2020/1/29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8963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A2102D54-D486-4931-A774-AA48331B271E}" type="datetime1">
              <a:rPr kumimoji="1" lang="ja-JP" altLang="en-US" smtClean="0"/>
              <a:t>2020/1/29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1137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3495A337-0271-4A96-B608-0C6E78EA09BF}" type="datetime1">
              <a:rPr kumimoji="1" lang="ja-JP" altLang="en-US" smtClean="0"/>
              <a:t>2020/1/29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4124612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4E4DD-F3C9-44BB-A1B0-AA9F67EAE38A}" type="datetime1">
              <a:rPr kumimoji="1" lang="ja-JP" altLang="en-US" smtClean="0"/>
              <a:t>2020/1/29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50552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7EA26D4-41EF-43B5-8818-485F4BB8178A}" type="datetime1">
              <a:rPr kumimoji="1" lang="ja-JP" altLang="en-US" smtClean="0"/>
              <a:t>2020/1/29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9449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CDE2173-79DD-488C-8FCB-62C0E30CF52A}" type="datetime1">
              <a:rPr kumimoji="1" lang="ja-JP" altLang="en-US" smtClean="0"/>
              <a:t>2020/1/29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54103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52000" r="-5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2ECF693-0F24-45D9-A435-CBE645BC1DF3}" type="datetime1">
              <a:rPr kumimoji="1" lang="ja-JP" altLang="en-US" smtClean="0"/>
              <a:t>2020/1/29</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64506304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microsoft.com/office/2007/relationships/hdphoto" Target="../media/hdphoto7.wdp"/><Relationship Id="rId7"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83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1085851"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9</a:t>
            </a:r>
            <a:endParaRPr lang="ja-JP" altLang="en-US" sz="2400" dirty="0">
              <a:latin typeface="Black Ops One" panose="02000000000000000000" pitchFamily="2" charset="0"/>
            </a:endParaRPr>
          </a:p>
        </p:txBody>
      </p:sp>
      <p:sp>
        <p:nvSpPr>
          <p:cNvPr id="8" name="テキスト ボックス 7"/>
          <p:cNvSpPr txBox="1"/>
          <p:nvPr/>
        </p:nvSpPr>
        <p:spPr>
          <a:xfrm>
            <a:off x="112306" y="133305"/>
            <a:ext cx="6745694" cy="923330"/>
          </a:xfrm>
          <a:prstGeom prst="rect">
            <a:avLst/>
          </a:prstGeom>
          <a:noFill/>
          <a:ln w="38100" cmpd="dbl">
            <a:noFill/>
            <a:prstDash val="solid"/>
            <a:bevel/>
          </a:ln>
        </p:spPr>
        <p:txBody>
          <a:bodyPr wrap="square" rtlCol="0">
            <a:spAutoFit/>
          </a:bodyPr>
          <a:lstStyle/>
          <a:p>
            <a:pPr algn="ctr"/>
            <a:r>
              <a:rPr lang="ja-JP" altLang="en-US" sz="5400" b="1" dirty="0" smtClean="0"/>
              <a:t>オンラインについて</a:t>
            </a:r>
            <a:endParaRPr kumimoji="1" lang="ja-JP" altLang="en-US" sz="5400" b="1" dirty="0"/>
          </a:p>
        </p:txBody>
      </p:sp>
      <p:sp>
        <p:nvSpPr>
          <p:cNvPr id="4" name="テキスト ボックス 3"/>
          <p:cNvSpPr txBox="1"/>
          <p:nvPr/>
        </p:nvSpPr>
        <p:spPr>
          <a:xfrm>
            <a:off x="-5070642" y="1896310"/>
            <a:ext cx="3606800" cy="1754326"/>
          </a:xfrm>
          <a:prstGeom prst="rect">
            <a:avLst/>
          </a:prstGeom>
          <a:noFill/>
        </p:spPr>
        <p:txBody>
          <a:bodyPr wrap="square" rtlCol="0">
            <a:spAutoFit/>
          </a:bodyPr>
          <a:lstStyle/>
          <a:p>
            <a:r>
              <a:rPr kumimoji="1" lang="ja-JP" altLang="en-US" dirty="0" smtClean="0">
                <a:solidFill>
                  <a:schemeClr val="tx2">
                    <a:lumMod val="10000"/>
                  </a:schemeClr>
                </a:solidFill>
              </a:rPr>
              <a:t>オンライン編</a:t>
            </a:r>
            <a:endParaRPr kumimoji="1" lang="en-US" altLang="ja-JP" dirty="0" smtClean="0">
              <a:solidFill>
                <a:schemeClr val="tx2">
                  <a:lumMod val="10000"/>
                </a:schemeClr>
              </a:solidFill>
            </a:endParaRPr>
          </a:p>
          <a:p>
            <a:r>
              <a:rPr lang="ja-JP" altLang="en-US" dirty="0" smtClean="0">
                <a:solidFill>
                  <a:schemeClr val="tx2">
                    <a:lumMod val="10000"/>
                  </a:schemeClr>
                </a:solidFill>
              </a:rPr>
              <a:t>オンライン機器何円か</a:t>
            </a:r>
            <a:endParaRPr lang="en-US" altLang="ja-JP" dirty="0" smtClean="0">
              <a:solidFill>
                <a:schemeClr val="tx2">
                  <a:lumMod val="10000"/>
                </a:schemeClr>
              </a:solidFill>
            </a:endParaRPr>
          </a:p>
          <a:p>
            <a:r>
              <a:rPr kumimoji="1" lang="ja-JP" altLang="en-US" dirty="0">
                <a:solidFill>
                  <a:schemeClr val="tx2">
                    <a:lumMod val="10000"/>
                  </a:schemeClr>
                </a:solidFill>
              </a:rPr>
              <a:t>一人</a:t>
            </a:r>
            <a:r>
              <a:rPr kumimoji="1" lang="ja-JP" altLang="en-US" dirty="0" smtClean="0">
                <a:solidFill>
                  <a:schemeClr val="tx2">
                    <a:lumMod val="10000"/>
                  </a:schemeClr>
                </a:solidFill>
              </a:rPr>
              <a:t>の値段</a:t>
            </a:r>
            <a:endParaRPr kumimoji="1" lang="en-US" altLang="ja-JP" dirty="0" smtClean="0">
              <a:solidFill>
                <a:schemeClr val="tx2">
                  <a:lumMod val="10000"/>
                </a:schemeClr>
              </a:solidFill>
            </a:endParaRPr>
          </a:p>
          <a:p>
            <a:endParaRPr lang="en-US" altLang="ja-JP" dirty="0">
              <a:solidFill>
                <a:schemeClr val="tx2">
                  <a:lumMod val="10000"/>
                </a:schemeClr>
              </a:solidFill>
            </a:endParaRPr>
          </a:p>
          <a:p>
            <a:r>
              <a:rPr kumimoji="1" lang="ja-JP" altLang="en-US" dirty="0" smtClean="0">
                <a:solidFill>
                  <a:schemeClr val="tx2">
                    <a:lumMod val="10000"/>
                  </a:schemeClr>
                </a:solidFill>
              </a:rPr>
              <a:t>今後オンラインゲームやるときの注意事項</a:t>
            </a:r>
            <a:endParaRPr kumimoji="1" lang="ja-JP" altLang="en-US" dirty="0">
              <a:solidFill>
                <a:schemeClr val="tx2">
                  <a:lumMod val="10000"/>
                </a:schemeClr>
              </a:solidFill>
            </a:endParaRPr>
          </a:p>
        </p:txBody>
      </p:sp>
      <p:grpSp>
        <p:nvGrpSpPr>
          <p:cNvPr id="2" name="グループ化 1"/>
          <p:cNvGrpSpPr/>
          <p:nvPr/>
        </p:nvGrpSpPr>
        <p:grpSpPr>
          <a:xfrm>
            <a:off x="-3272" y="5882619"/>
            <a:ext cx="2676138" cy="3530883"/>
            <a:chOff x="0" y="4277612"/>
            <a:chExt cx="2676138" cy="3530883"/>
          </a:xfrm>
        </p:grpSpPr>
        <p:sp>
          <p:nvSpPr>
            <p:cNvPr id="9" name="正方形/長方形 8"/>
            <p:cNvSpPr/>
            <p:nvPr/>
          </p:nvSpPr>
          <p:spPr>
            <a:xfrm>
              <a:off x="196454" y="4277612"/>
              <a:ext cx="2298700" cy="3530883"/>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47353" y="5709083"/>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a:t>
              </a:r>
              <a:r>
                <a:rPr kumimoji="1" lang="en-US" altLang="ja-JP" sz="1600" dirty="0" smtClean="0">
                  <a:solidFill>
                    <a:schemeClr val="tx2">
                      <a:lumMod val="25000"/>
                    </a:schemeClr>
                  </a:solidFill>
                </a:rPr>
                <a:t>LAN</a:t>
              </a:r>
              <a:r>
                <a:rPr kumimoji="1" lang="ja-JP" altLang="en-US" sz="1600" dirty="0" smtClean="0">
                  <a:solidFill>
                    <a:schemeClr val="tx2">
                      <a:lumMod val="25000"/>
                    </a:schemeClr>
                  </a:solidFill>
                </a:rPr>
                <a:t>ケーブル</a:t>
              </a:r>
              <a:r>
                <a:rPr kumimoji="1" lang="en-US" altLang="ja-JP" sz="1600" dirty="0" smtClean="0">
                  <a:solidFill>
                    <a:schemeClr val="tx2">
                      <a:lumMod val="25000"/>
                    </a:schemeClr>
                  </a:solidFill>
                </a:rPr>
                <a:t>5</a:t>
              </a:r>
              <a:r>
                <a:rPr lang="en-US" altLang="ja-JP" sz="1600" dirty="0" smtClean="0">
                  <a:solidFill>
                    <a:schemeClr val="tx2">
                      <a:lumMod val="25000"/>
                    </a:schemeClr>
                  </a:solidFill>
                </a:rPr>
                <a:t>m</a:t>
              </a:r>
              <a:r>
                <a:rPr kumimoji="1" lang="en-US" altLang="ja-JP" sz="1600" dirty="0" smtClean="0">
                  <a:solidFill>
                    <a:schemeClr val="tx2">
                      <a:lumMod val="25000"/>
                    </a:schemeClr>
                  </a:solidFill>
                </a:rPr>
                <a:t>×5</a:t>
              </a:r>
              <a:endParaRPr kumimoji="1" lang="ja-JP" altLang="en-US" sz="1600" dirty="0">
                <a:solidFill>
                  <a:schemeClr val="tx2">
                    <a:lumMod val="25000"/>
                  </a:schemeClr>
                </a:solidFill>
              </a:endParaRPr>
            </a:p>
          </p:txBody>
        </p:sp>
        <p:pic>
          <p:nvPicPr>
            <p:cNvPr id="11" name="図 10"/>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999" y="4435635"/>
              <a:ext cx="1879600" cy="792468"/>
            </a:xfrm>
            <a:prstGeom prst="rect">
              <a:avLst/>
            </a:prstGeom>
          </p:spPr>
        </p:pic>
        <p:sp>
          <p:nvSpPr>
            <p:cNvPr id="12" name="テキスト ボックス 11"/>
            <p:cNvSpPr txBox="1"/>
            <p:nvPr/>
          </p:nvSpPr>
          <p:spPr>
            <a:xfrm>
              <a:off x="0" y="5247418"/>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3" name="テキスト ボックス 12"/>
            <p:cNvSpPr txBox="1"/>
            <p:nvPr/>
          </p:nvSpPr>
          <p:spPr>
            <a:xfrm>
              <a:off x="147354" y="6001471"/>
              <a:ext cx="212724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ケーブル</a:t>
              </a:r>
              <a:r>
                <a:rPr lang="en-US" altLang="ja-JP" sz="1600" dirty="0" smtClean="0">
                  <a:solidFill>
                    <a:schemeClr val="tx2">
                      <a:lumMod val="25000"/>
                    </a:schemeClr>
                  </a:solidFill>
                </a:rPr>
                <a:t>20</a:t>
              </a:r>
              <a:r>
                <a:rPr lang="ja-JP" altLang="en-US" sz="1600" dirty="0" smtClean="0">
                  <a:solidFill>
                    <a:schemeClr val="tx2">
                      <a:lumMod val="25000"/>
                    </a:schemeClr>
                  </a:solidFill>
                </a:rPr>
                <a:t>ｍ</a:t>
              </a:r>
              <a:endParaRPr kumimoji="1" lang="ja-JP" altLang="en-US" sz="1600" dirty="0">
                <a:solidFill>
                  <a:schemeClr val="tx2">
                    <a:lumMod val="25000"/>
                  </a:schemeClr>
                </a:solidFill>
              </a:endParaRPr>
            </a:p>
          </p:txBody>
        </p:sp>
        <p:sp>
          <p:nvSpPr>
            <p:cNvPr id="16" name="テキスト ボックス 15"/>
            <p:cNvSpPr txBox="1"/>
            <p:nvPr/>
          </p:nvSpPr>
          <p:spPr>
            <a:xfrm>
              <a:off x="147352" y="6264840"/>
              <a:ext cx="2286149" cy="338554"/>
            </a:xfrm>
            <a:prstGeom prst="rect">
              <a:avLst/>
            </a:prstGeom>
            <a:noFill/>
          </p:spPr>
          <p:txBody>
            <a:bodyPr wrap="square" rtlCol="0">
              <a:spAutoFit/>
            </a:bodyPr>
            <a:lstStyle/>
            <a:p>
              <a:r>
                <a:rPr lang="ja-JP" altLang="en-US" sz="1600" dirty="0" smtClean="0">
                  <a:solidFill>
                    <a:schemeClr val="tx2">
                      <a:lumMod val="25000"/>
                    </a:schemeClr>
                  </a:solidFill>
                </a:rPr>
                <a:t>・延長用コネクタ</a:t>
              </a:r>
              <a:endParaRPr lang="en-US" altLang="ja-JP" sz="1600" dirty="0">
                <a:solidFill>
                  <a:schemeClr val="tx2">
                    <a:lumMod val="25000"/>
                  </a:schemeClr>
                </a:solidFill>
              </a:endParaRPr>
            </a:p>
          </p:txBody>
        </p:sp>
        <p:sp>
          <p:nvSpPr>
            <p:cNvPr id="17" name="テキスト ボックス 16"/>
            <p:cNvSpPr txBox="1"/>
            <p:nvPr/>
          </p:nvSpPr>
          <p:spPr>
            <a:xfrm>
              <a:off x="147351" y="6548147"/>
              <a:ext cx="2212976" cy="338554"/>
            </a:xfrm>
            <a:prstGeom prst="rect">
              <a:avLst/>
            </a:prstGeom>
            <a:noFill/>
          </p:spPr>
          <p:txBody>
            <a:bodyPr wrap="square" rtlCol="0">
              <a:spAutoFit/>
            </a:bodyPr>
            <a:lstStyle/>
            <a:p>
              <a:r>
                <a:rPr lang="ja-JP" altLang="en-US" sz="1600" dirty="0" smtClean="0">
                  <a:solidFill>
                    <a:schemeClr val="tx2">
                      <a:lumMod val="25000"/>
                    </a:schemeClr>
                  </a:solidFill>
                </a:rPr>
                <a:t>・モデム</a:t>
              </a:r>
              <a:endParaRPr lang="en-US" altLang="ja-JP" sz="1600" dirty="0">
                <a:solidFill>
                  <a:schemeClr val="tx2">
                    <a:lumMod val="25000"/>
                  </a:schemeClr>
                </a:solidFill>
              </a:endParaRPr>
            </a:p>
          </p:txBody>
        </p:sp>
        <p:cxnSp>
          <p:nvCxnSpPr>
            <p:cNvPr id="21" name="直線コネクタ 20"/>
            <p:cNvCxnSpPr/>
            <p:nvPr/>
          </p:nvCxnSpPr>
          <p:spPr>
            <a:xfrm>
              <a:off x="336356" y="6929017"/>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09274" y="6965091"/>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3" name="テキスト ボックス 22"/>
            <p:cNvSpPr txBox="1"/>
            <p:nvPr/>
          </p:nvSpPr>
          <p:spPr>
            <a:xfrm>
              <a:off x="1511341" y="6965091"/>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7,889</a:t>
              </a:r>
              <a:endParaRPr lang="en-US" altLang="ja-JP" sz="1600" b="1" dirty="0">
                <a:solidFill>
                  <a:schemeClr val="tx2">
                    <a:lumMod val="25000"/>
                  </a:schemeClr>
                </a:solidFill>
              </a:endParaRPr>
            </a:p>
          </p:txBody>
        </p:sp>
        <p:sp>
          <p:nvSpPr>
            <p:cNvPr id="24" name="テキスト ボックス 23"/>
            <p:cNvSpPr txBox="1"/>
            <p:nvPr/>
          </p:nvSpPr>
          <p:spPr>
            <a:xfrm>
              <a:off x="309274" y="7349164"/>
              <a:ext cx="2051052" cy="246221"/>
            </a:xfrm>
            <a:prstGeom prst="rect">
              <a:avLst/>
            </a:prstGeom>
            <a:noFill/>
            <a:ln>
              <a:solidFill>
                <a:schemeClr val="tx2">
                  <a:lumMod val="25000"/>
                </a:schemeClr>
              </a:solidFill>
            </a:ln>
          </p:spPr>
          <p:txBody>
            <a:bodyPr wrap="square" rtlCol="0">
              <a:spAutoFit/>
            </a:bodyPr>
            <a:lstStyle/>
            <a:p>
              <a:pPr algn="ctr"/>
              <a:r>
                <a:rPr lang="ja-JP" altLang="en-US" sz="1000" b="1" dirty="0" smtClean="0">
                  <a:solidFill>
                    <a:schemeClr val="tx2">
                      <a:lumMod val="25000"/>
                    </a:schemeClr>
                  </a:solidFill>
                </a:rPr>
                <a:t>ビックカメラで</a:t>
              </a:r>
              <a:r>
                <a:rPr lang="ja-JP" altLang="en-US" sz="1000" b="1" dirty="0" smtClean="0">
                  <a:solidFill>
                    <a:schemeClr val="tx2">
                      <a:lumMod val="25000"/>
                    </a:schemeClr>
                  </a:solidFill>
                </a:rPr>
                <a:t>購入</a:t>
              </a:r>
              <a:endParaRPr lang="en-US" altLang="ja-JP" sz="1000" b="1" dirty="0">
                <a:solidFill>
                  <a:schemeClr val="tx2">
                    <a:lumMod val="25000"/>
                  </a:schemeClr>
                </a:solidFill>
              </a:endParaRPr>
            </a:p>
          </p:txBody>
        </p:sp>
      </p:grpSp>
      <p:sp>
        <p:nvSpPr>
          <p:cNvPr id="26" name="ホームベース 25"/>
          <p:cNvSpPr/>
          <p:nvPr/>
        </p:nvSpPr>
        <p:spPr>
          <a:xfrm rot="5400000">
            <a:off x="-1163091" y="2364536"/>
            <a:ext cx="4995775"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2866168" y="826872"/>
            <a:ext cx="3609810" cy="1069438"/>
            <a:chOff x="2866168" y="826872"/>
            <a:chExt cx="3609810" cy="1069438"/>
          </a:xfrm>
        </p:grpSpPr>
        <p:pic>
          <p:nvPicPr>
            <p:cNvPr id="28" name="図 27"/>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9835" y="835550"/>
              <a:ext cx="1162476" cy="1060760"/>
            </a:xfrm>
            <a:prstGeom prst="rect">
              <a:avLst/>
            </a:prstGeom>
          </p:spPr>
        </p:pic>
        <p:pic>
          <p:nvPicPr>
            <p:cNvPr id="29" name="図 28"/>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313502" y="835550"/>
              <a:ext cx="1162476" cy="1060760"/>
            </a:xfrm>
            <a:prstGeom prst="rect">
              <a:avLst/>
            </a:prstGeom>
          </p:spPr>
        </p:pic>
        <p:pic>
          <p:nvPicPr>
            <p:cNvPr id="30" name="図 29"/>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866168" y="826872"/>
              <a:ext cx="1162476" cy="1060760"/>
            </a:xfrm>
            <a:prstGeom prst="rect">
              <a:avLst/>
            </a:prstGeom>
          </p:spPr>
        </p:pic>
      </p:grpSp>
      <p:pic>
        <p:nvPicPr>
          <p:cNvPr id="5" name="図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3622" y="3948267"/>
            <a:ext cx="2097819" cy="1572655"/>
          </a:xfrm>
          <a:prstGeom prst="rect">
            <a:avLst/>
          </a:prstGeom>
          <a:effectLst>
            <a:glow rad="63500">
              <a:schemeClr val="tx2">
                <a:lumMod val="50000"/>
              </a:schemeClr>
            </a:glow>
          </a:effectLst>
        </p:spPr>
      </p:pic>
      <p:sp>
        <p:nvSpPr>
          <p:cNvPr id="27" name="テキスト ボックス 26"/>
          <p:cNvSpPr txBox="1"/>
          <p:nvPr/>
        </p:nvSpPr>
        <p:spPr>
          <a:xfrm>
            <a:off x="2545338" y="1056635"/>
            <a:ext cx="4251471" cy="830997"/>
          </a:xfrm>
          <a:prstGeom prst="rect">
            <a:avLst/>
          </a:prstGeom>
          <a:noFill/>
        </p:spPr>
        <p:txBody>
          <a:bodyPr wrap="square" rtlCol="0">
            <a:spAutoFit/>
          </a:bodyPr>
          <a:lstStyle/>
          <a:p>
            <a:pPr algn="ctr"/>
            <a:r>
              <a:rPr kumimoji="1" lang="ja-JP" altLang="en-US" sz="2400" b="1" dirty="0" smtClean="0">
                <a:effectLst>
                  <a:glow rad="127000">
                    <a:schemeClr val="bg1"/>
                  </a:glow>
                </a:effectLst>
              </a:rPr>
              <a:t>オンラインを使用した</a:t>
            </a:r>
            <a:endParaRPr kumimoji="1" lang="en-US" altLang="ja-JP" sz="2400" b="1" dirty="0" smtClean="0">
              <a:effectLst>
                <a:glow rad="127000">
                  <a:schemeClr val="bg1"/>
                </a:glow>
              </a:effectLst>
            </a:endParaRPr>
          </a:p>
          <a:p>
            <a:pPr algn="ctr"/>
            <a:r>
              <a:rPr kumimoji="1" lang="ja-JP" altLang="en-US" sz="2400" b="1" dirty="0" smtClean="0">
                <a:effectLst>
                  <a:glow rad="127000">
                    <a:schemeClr val="bg1"/>
                  </a:glow>
                </a:effectLst>
              </a:rPr>
              <a:t>ゲームを制作する際の注意点</a:t>
            </a:r>
            <a:endParaRPr kumimoji="1" lang="ja-JP" altLang="en-US" sz="2400" b="1" dirty="0">
              <a:effectLst>
                <a:glow rad="127000">
                  <a:schemeClr val="bg1"/>
                </a:glow>
              </a:effectLst>
            </a:endParaRPr>
          </a:p>
        </p:txBody>
      </p:sp>
    </p:spTree>
    <p:extLst>
      <p:ext uri="{BB962C8B-B14F-4D97-AF65-F5344CB8AC3E}">
        <p14:creationId xmlns:p14="http://schemas.microsoft.com/office/powerpoint/2010/main" val="28953860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a:p>
            <a:endParaRPr lang="en-US" altLang="ja-JP" dirty="0">
              <a:solidFill>
                <a:schemeClr val="tx2">
                  <a:lumMod val="10000"/>
                </a:schemeClr>
              </a:solidFill>
            </a:endParaRPr>
          </a:p>
          <a:p>
            <a:r>
              <a:rPr lang="ja-JP" altLang="en-US" dirty="0" smtClean="0">
                <a:solidFill>
                  <a:schemeClr val="tx2">
                    <a:lumMod val="10000"/>
                  </a:schemeClr>
                </a:solidFill>
              </a:rPr>
              <a:t>カラーボード</a:t>
            </a:r>
            <a:endParaRPr lang="en-US" altLang="ja-JP" dirty="0" smtClean="0">
              <a:solidFill>
                <a:schemeClr val="tx2">
                  <a:lumMod val="10000"/>
                </a:schemeClr>
              </a:solidFill>
            </a:endParaRPr>
          </a:p>
          <a:p>
            <a:r>
              <a:rPr lang="ja-JP" altLang="en-US" dirty="0" smtClean="0">
                <a:solidFill>
                  <a:schemeClr val="tx2">
                    <a:lumMod val="10000"/>
                  </a:schemeClr>
                </a:solidFill>
              </a:rPr>
              <a:t>発</a:t>
            </a:r>
            <a:r>
              <a:rPr lang="ja-JP" altLang="en-US" dirty="0">
                <a:solidFill>
                  <a:schemeClr val="tx2">
                    <a:lumMod val="10000"/>
                  </a:schemeClr>
                </a:solidFill>
              </a:rPr>
              <a:t>泡</a:t>
            </a:r>
            <a:r>
              <a:rPr lang="ja-JP" altLang="en-US" dirty="0" smtClean="0">
                <a:solidFill>
                  <a:schemeClr val="tx2">
                    <a:lumMod val="10000"/>
                  </a:schemeClr>
                </a:solidFill>
              </a:rPr>
              <a:t>スチロール</a:t>
            </a:r>
            <a:endParaRPr lang="en-US" altLang="ja-JP" dirty="0" smtClean="0">
              <a:solidFill>
                <a:schemeClr val="tx2">
                  <a:lumMod val="10000"/>
                </a:schemeClr>
              </a:solidFill>
            </a:endParaRPr>
          </a:p>
          <a:p>
            <a:r>
              <a:rPr lang="ja-JP" altLang="en-US" dirty="0" smtClean="0">
                <a:solidFill>
                  <a:schemeClr val="tx2">
                    <a:lumMod val="10000"/>
                  </a:schemeClr>
                </a:solidFill>
              </a:rPr>
              <a:t>アクリル絵の具</a:t>
            </a:r>
            <a:r>
              <a:rPr lang="en-US" altLang="ja-JP" dirty="0" smtClean="0">
                <a:solidFill>
                  <a:schemeClr val="tx2">
                    <a:lumMod val="10000"/>
                  </a:schemeClr>
                </a:solidFill>
              </a:rPr>
              <a:t>10</a:t>
            </a:r>
            <a:r>
              <a:rPr lang="ja-JP" altLang="en-US" dirty="0" smtClean="0">
                <a:solidFill>
                  <a:schemeClr val="tx2">
                    <a:lumMod val="10000"/>
                  </a:schemeClr>
                </a:solidFill>
              </a:rPr>
              <a:t>本？</a:t>
            </a:r>
            <a:endParaRPr lang="en-US" altLang="ja-JP" dirty="0" smtClean="0">
              <a:solidFill>
                <a:schemeClr val="tx2">
                  <a:lumMod val="10000"/>
                </a:schemeClr>
              </a:solidFill>
            </a:endParaRPr>
          </a:p>
          <a:p>
            <a:r>
              <a:rPr lang="ja-JP" altLang="en-US" dirty="0" smtClean="0">
                <a:solidFill>
                  <a:schemeClr val="tx2">
                    <a:lumMod val="10000"/>
                  </a:schemeClr>
                </a:solidFill>
              </a:rPr>
              <a:t>ペンキ</a:t>
            </a:r>
            <a:endParaRPr lang="en-US" altLang="ja-JP" dirty="0" smtClean="0">
              <a:solidFill>
                <a:schemeClr val="tx2">
                  <a:lumMod val="10000"/>
                </a:schemeClr>
              </a:solidFill>
            </a:endParaRPr>
          </a:p>
          <a:p>
            <a:r>
              <a:rPr lang="ja-JP" altLang="en-US" dirty="0" smtClean="0">
                <a:solidFill>
                  <a:schemeClr val="tx2">
                    <a:lumMod val="10000"/>
                  </a:schemeClr>
                </a:solidFill>
              </a:rPr>
              <a:t>光沢</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ざらざら</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方眼紙</a:t>
            </a:r>
            <a:endParaRPr lang="en-US" altLang="ja-JP" dirty="0" smtClean="0">
              <a:solidFill>
                <a:schemeClr val="tx2">
                  <a:lumMod val="10000"/>
                </a:schemeClr>
              </a:solidFill>
            </a:endParaRPr>
          </a:p>
          <a:p>
            <a:r>
              <a:rPr lang="ja-JP" altLang="en-US" dirty="0" smtClean="0">
                <a:solidFill>
                  <a:schemeClr val="tx2">
                    <a:lumMod val="10000"/>
                  </a:schemeClr>
                </a:solidFill>
              </a:rPr>
              <a:t>タコ糸</a:t>
            </a:r>
            <a:endParaRPr lang="en-US" altLang="ja-JP" dirty="0" smtClean="0">
              <a:solidFill>
                <a:schemeClr val="tx2">
                  <a:lumMod val="10000"/>
                </a:schemeClr>
              </a:solidFill>
            </a:endParaRPr>
          </a:p>
          <a:p>
            <a:r>
              <a:rPr lang="ja-JP" altLang="en-US" dirty="0">
                <a:solidFill>
                  <a:schemeClr val="tx2">
                    <a:lumMod val="10000"/>
                  </a:schemeClr>
                </a:solidFill>
              </a:rPr>
              <a:t>ボンド</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0</a:t>
            </a:r>
            <a:endParaRPr lang="ja-JP" altLang="en-US" sz="2400" dirty="0">
              <a:latin typeface="Black Ops One" panose="02000000000000000000" pitchFamily="2" charset="0"/>
            </a:endParaRPr>
          </a:p>
        </p:txBody>
      </p:sp>
      <p:pic>
        <p:nvPicPr>
          <p:cNvPr id="44" name="図 4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59187" y="1631899"/>
            <a:ext cx="1036997" cy="909965"/>
          </a:xfrm>
          <a:prstGeom prst="rect">
            <a:avLst/>
          </a:prstGeom>
        </p:spPr>
      </p:pic>
      <p:sp>
        <p:nvSpPr>
          <p:cNvPr id="8" name="テキスト ボックス 7"/>
          <p:cNvSpPr txBox="1"/>
          <p:nvPr/>
        </p:nvSpPr>
        <p:spPr>
          <a:xfrm>
            <a:off x="0" y="92670"/>
            <a:ext cx="6745694" cy="923330"/>
          </a:xfrm>
          <a:prstGeom prst="rect">
            <a:avLst/>
          </a:prstGeom>
          <a:noFill/>
          <a:ln w="38100" cmpd="dbl">
            <a:noFill/>
            <a:prstDash val="solid"/>
            <a:bevel/>
          </a:ln>
        </p:spPr>
        <p:txBody>
          <a:bodyPr wrap="square" rtlCol="0">
            <a:spAutoFit/>
          </a:bodyPr>
          <a:lstStyle/>
          <a:p>
            <a:pPr algn="ctr"/>
            <a:r>
              <a:rPr kumimoji="1" lang="ja-JP" altLang="en-US" sz="5400" b="1" dirty="0" smtClean="0"/>
              <a:t>ブース設営制作秘話</a:t>
            </a:r>
            <a:endParaRPr kumimoji="1" lang="ja-JP" altLang="en-US" sz="5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t="19616" r="15370" b="19616"/>
          <a:stretch/>
        </p:blipFill>
        <p:spPr>
          <a:xfrm>
            <a:off x="2813481" y="1886082"/>
            <a:ext cx="3860460" cy="2078060"/>
          </a:xfrm>
          <a:prstGeom prst="rect">
            <a:avLst/>
          </a:prstGeom>
          <a:effectLst>
            <a:glow rad="63500">
              <a:schemeClr val="tx1">
                <a:alpha val="60000"/>
              </a:schemeClr>
            </a:glow>
          </a:effectLst>
        </p:spPr>
      </p:pic>
      <p:pic>
        <p:nvPicPr>
          <p:cNvPr id="33" name="図 32"/>
          <p:cNvPicPr>
            <a:picLocks noChangeAspect="1"/>
          </p:cNvPicPr>
          <p:nvPr/>
        </p:nvPicPr>
        <p:blipFill rotWithShape="1">
          <a:blip r:embed="rId5" cstate="print">
            <a:extLst>
              <a:ext uri="{28A0092B-C50C-407E-A947-70E740481C1C}">
                <a14:useLocalDpi xmlns:a14="http://schemas.microsoft.com/office/drawing/2010/main" val="0"/>
              </a:ext>
            </a:extLst>
          </a:blip>
          <a:srcRect t="9000" b="3128"/>
          <a:stretch/>
        </p:blipFill>
        <p:spPr>
          <a:xfrm>
            <a:off x="2816040" y="6892115"/>
            <a:ext cx="3857901" cy="2511503"/>
          </a:xfrm>
          <a:prstGeom prst="rect">
            <a:avLst/>
          </a:prstGeom>
          <a:effectLst>
            <a:glow rad="63500">
              <a:schemeClr val="tx2">
                <a:lumMod val="50000"/>
              </a:schemeClr>
            </a:glow>
          </a:effectLst>
        </p:spPr>
      </p:pic>
      <p:grpSp>
        <p:nvGrpSpPr>
          <p:cNvPr id="32" name="グループ化 31"/>
          <p:cNvGrpSpPr/>
          <p:nvPr/>
        </p:nvGrpSpPr>
        <p:grpSpPr>
          <a:xfrm>
            <a:off x="0" y="4183506"/>
            <a:ext cx="3046128" cy="5220112"/>
            <a:chOff x="65281" y="1024278"/>
            <a:chExt cx="3046128" cy="5220112"/>
          </a:xfrm>
        </p:grpSpPr>
        <p:sp>
          <p:nvSpPr>
            <p:cNvPr id="4" name="正方形/長方形 3"/>
            <p:cNvSpPr/>
            <p:nvPr/>
          </p:nvSpPr>
          <p:spPr>
            <a:xfrm>
              <a:off x="261735" y="1024278"/>
              <a:ext cx="2298700" cy="5220112"/>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12634" y="2455749"/>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・発泡</a:t>
              </a:r>
              <a:r>
                <a:rPr kumimoji="1" lang="ja-JP" altLang="en-US" sz="1600" dirty="0" smtClean="0">
                  <a:solidFill>
                    <a:schemeClr val="tx2">
                      <a:lumMod val="25000"/>
                    </a:schemeClr>
                  </a:solidFill>
                </a:rPr>
                <a:t>スチロール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pic>
          <p:nvPicPr>
            <p:cNvPr id="9" name="図 8"/>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460280" y="1182301"/>
              <a:ext cx="1879600" cy="792468"/>
            </a:xfrm>
            <a:prstGeom prst="rect">
              <a:avLst/>
            </a:prstGeom>
          </p:spPr>
        </p:pic>
        <p:sp>
          <p:nvSpPr>
            <p:cNvPr id="11" name="テキスト ボックス 10"/>
            <p:cNvSpPr txBox="1"/>
            <p:nvPr/>
          </p:nvSpPr>
          <p:spPr>
            <a:xfrm>
              <a:off x="65281" y="1994084"/>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2" name="テキスト ボックス 11"/>
            <p:cNvSpPr txBox="1"/>
            <p:nvPr/>
          </p:nvSpPr>
          <p:spPr>
            <a:xfrm>
              <a:off x="212634" y="2748137"/>
              <a:ext cx="2898775" cy="338554"/>
            </a:xfrm>
            <a:prstGeom prst="rect">
              <a:avLst/>
            </a:prstGeom>
            <a:noFill/>
          </p:spPr>
          <p:txBody>
            <a:bodyPr wrap="square" rtlCol="0">
              <a:spAutoFit/>
            </a:bodyPr>
            <a:lstStyle/>
            <a:p>
              <a:r>
                <a:rPr lang="ja-JP" altLang="en-US" sz="1600" dirty="0" smtClean="0">
                  <a:solidFill>
                    <a:schemeClr val="tx2">
                      <a:lumMod val="25000"/>
                    </a:schemeClr>
                  </a:solidFill>
                </a:rPr>
                <a:t>・アクリル</a:t>
              </a:r>
              <a:r>
                <a:rPr lang="ja-JP" altLang="en-US" sz="1600" dirty="0">
                  <a:solidFill>
                    <a:schemeClr val="tx2">
                      <a:lumMod val="25000"/>
                    </a:schemeClr>
                  </a:solidFill>
                </a:rPr>
                <a:t>絵の具</a:t>
              </a:r>
              <a:r>
                <a:rPr kumimoji="1" lang="ja-JP" altLang="en-US" sz="1600" dirty="0" smtClean="0">
                  <a:solidFill>
                    <a:schemeClr val="tx2">
                      <a:lumMod val="25000"/>
                    </a:schemeClr>
                  </a:solidFill>
                </a:rPr>
                <a:t>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sp>
          <p:nvSpPr>
            <p:cNvPr id="13" name="テキスト ボックス 12"/>
            <p:cNvSpPr txBox="1"/>
            <p:nvPr/>
          </p:nvSpPr>
          <p:spPr>
            <a:xfrm>
              <a:off x="216549" y="3890427"/>
              <a:ext cx="2483504" cy="338554"/>
            </a:xfrm>
            <a:prstGeom prst="rect">
              <a:avLst/>
            </a:prstGeom>
            <a:noFill/>
          </p:spPr>
          <p:txBody>
            <a:bodyPr wrap="square" rtlCol="0">
              <a:spAutoFit/>
            </a:bodyPr>
            <a:lstStyle/>
            <a:p>
              <a:r>
                <a:rPr lang="ja-JP" altLang="en-US" sz="1600" dirty="0" smtClean="0">
                  <a:solidFill>
                    <a:schemeClr val="tx2">
                      <a:lumMod val="25000"/>
                    </a:schemeClr>
                  </a:solidFill>
                </a:rPr>
                <a:t>・水性</a:t>
              </a:r>
              <a:r>
                <a:rPr lang="ja-JP" altLang="en-US" sz="1600" dirty="0" smtClean="0">
                  <a:solidFill>
                    <a:schemeClr val="tx2">
                      <a:lumMod val="25000"/>
                    </a:schemeClr>
                  </a:solidFill>
                </a:rPr>
                <a:t>バリューコート</a:t>
              </a:r>
              <a:endParaRPr kumimoji="1" lang="ja-JP" altLang="en-US" sz="1600" dirty="0">
                <a:solidFill>
                  <a:schemeClr val="tx2">
                    <a:lumMod val="25000"/>
                  </a:schemeClr>
                </a:solidFill>
              </a:endParaRPr>
            </a:p>
          </p:txBody>
        </p:sp>
        <p:sp>
          <p:nvSpPr>
            <p:cNvPr id="14" name="テキスト ボックス 13"/>
            <p:cNvSpPr txBox="1"/>
            <p:nvPr/>
          </p:nvSpPr>
          <p:spPr>
            <a:xfrm>
              <a:off x="212631" y="4173734"/>
              <a:ext cx="2071288" cy="338554"/>
            </a:xfrm>
            <a:prstGeom prst="rect">
              <a:avLst/>
            </a:prstGeom>
            <a:noFill/>
          </p:spPr>
          <p:txBody>
            <a:bodyPr wrap="square" rtlCol="0">
              <a:spAutoFit/>
            </a:bodyPr>
            <a:lstStyle/>
            <a:p>
              <a:r>
                <a:rPr lang="ja-JP" altLang="en-US" sz="1600" dirty="0" smtClean="0">
                  <a:solidFill>
                    <a:schemeClr val="tx2">
                      <a:lumMod val="25000"/>
                    </a:schemeClr>
                  </a:solidFill>
                </a:rPr>
                <a:t>・ペーパーカップ</a:t>
              </a:r>
              <a:endParaRPr kumimoji="1" lang="ja-JP" altLang="en-US" sz="1600" dirty="0">
                <a:solidFill>
                  <a:schemeClr val="tx2">
                    <a:lumMod val="25000"/>
                  </a:schemeClr>
                </a:solidFill>
              </a:endParaRPr>
            </a:p>
          </p:txBody>
        </p:sp>
        <p:sp>
          <p:nvSpPr>
            <p:cNvPr id="15" name="テキスト ボックス 14"/>
            <p:cNvSpPr txBox="1"/>
            <p:nvPr/>
          </p:nvSpPr>
          <p:spPr>
            <a:xfrm>
              <a:off x="212633" y="3011506"/>
              <a:ext cx="2286149" cy="338554"/>
            </a:xfrm>
            <a:prstGeom prst="rect">
              <a:avLst/>
            </a:prstGeom>
            <a:noFill/>
          </p:spPr>
          <p:txBody>
            <a:bodyPr wrap="square" rtlCol="0">
              <a:spAutoFit/>
            </a:bodyPr>
            <a:lstStyle/>
            <a:p>
              <a:r>
                <a:rPr lang="ja-JP" altLang="en-US" sz="1600" dirty="0" smtClean="0">
                  <a:solidFill>
                    <a:schemeClr val="tx2">
                      <a:lumMod val="25000"/>
                    </a:schemeClr>
                  </a:solidFill>
                </a:rPr>
                <a:t>・工作用</a:t>
              </a:r>
              <a:r>
                <a:rPr lang="ja-JP" altLang="en-US" sz="1600" dirty="0" smtClean="0">
                  <a:solidFill>
                    <a:schemeClr val="tx2">
                      <a:lumMod val="25000"/>
                    </a:schemeClr>
                  </a:solidFill>
                </a:rPr>
                <a:t>ボンド </a:t>
              </a:r>
              <a:r>
                <a:rPr lang="en-US" altLang="ja-JP" sz="1600" dirty="0" smtClean="0">
                  <a:solidFill>
                    <a:schemeClr val="tx2">
                      <a:lumMod val="25000"/>
                    </a:schemeClr>
                  </a:solidFill>
                </a:rPr>
                <a:t>×3</a:t>
              </a:r>
              <a:endParaRPr lang="en-US" altLang="ja-JP" sz="1600" dirty="0">
                <a:solidFill>
                  <a:schemeClr val="tx2">
                    <a:lumMod val="25000"/>
                  </a:schemeClr>
                </a:solidFill>
              </a:endParaRPr>
            </a:p>
          </p:txBody>
        </p:sp>
        <p:sp>
          <p:nvSpPr>
            <p:cNvPr id="16" name="テキスト ボックス 15"/>
            <p:cNvSpPr txBox="1"/>
            <p:nvPr/>
          </p:nvSpPr>
          <p:spPr>
            <a:xfrm>
              <a:off x="212632" y="3294813"/>
              <a:ext cx="2212976" cy="338554"/>
            </a:xfrm>
            <a:prstGeom prst="rect">
              <a:avLst/>
            </a:prstGeom>
            <a:noFill/>
          </p:spPr>
          <p:txBody>
            <a:bodyPr wrap="square" rtlCol="0">
              <a:spAutoFit/>
            </a:bodyPr>
            <a:lstStyle/>
            <a:p>
              <a:r>
                <a:rPr lang="ja-JP" altLang="en-US" sz="1600" dirty="0" smtClean="0">
                  <a:solidFill>
                    <a:schemeClr val="tx2">
                      <a:lumMod val="25000"/>
                    </a:schemeClr>
                  </a:solidFill>
                </a:rPr>
                <a:t>・光沢</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×8</a:t>
              </a:r>
              <a:endParaRPr lang="en-US" altLang="ja-JP" sz="1600" dirty="0">
                <a:solidFill>
                  <a:schemeClr val="tx2">
                    <a:lumMod val="25000"/>
                  </a:schemeClr>
                </a:solidFill>
              </a:endParaRPr>
            </a:p>
          </p:txBody>
        </p:sp>
        <p:sp>
          <p:nvSpPr>
            <p:cNvPr id="17" name="テキスト ボックス 16"/>
            <p:cNvSpPr txBox="1"/>
            <p:nvPr/>
          </p:nvSpPr>
          <p:spPr>
            <a:xfrm>
              <a:off x="212631" y="3607120"/>
              <a:ext cx="2528788" cy="338554"/>
            </a:xfrm>
            <a:prstGeom prst="rect">
              <a:avLst/>
            </a:prstGeom>
            <a:noFill/>
          </p:spPr>
          <p:txBody>
            <a:bodyPr wrap="square" rtlCol="0">
              <a:spAutoFit/>
            </a:bodyPr>
            <a:lstStyle/>
            <a:p>
              <a:r>
                <a:rPr lang="ja-JP" altLang="en-US" sz="1600" dirty="0" smtClean="0">
                  <a:solidFill>
                    <a:schemeClr val="tx2">
                      <a:lumMod val="25000"/>
                    </a:schemeClr>
                  </a:solidFill>
                </a:rPr>
                <a:t>・ツヤ</a:t>
              </a:r>
              <a:r>
                <a:rPr lang="ja-JP" altLang="en-US" sz="1600" dirty="0" smtClean="0">
                  <a:solidFill>
                    <a:schemeClr val="tx2">
                      <a:lumMod val="25000"/>
                    </a:schemeClr>
                  </a:solidFill>
                </a:rPr>
                <a:t>消し</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×4</a:t>
              </a:r>
              <a:endParaRPr lang="en-US" altLang="ja-JP" sz="1600" dirty="0">
                <a:solidFill>
                  <a:schemeClr val="tx2">
                    <a:lumMod val="25000"/>
                  </a:schemeClr>
                </a:solidFill>
              </a:endParaRPr>
            </a:p>
          </p:txBody>
        </p:sp>
        <p:sp>
          <p:nvSpPr>
            <p:cNvPr id="18" name="テキスト ボックス 17"/>
            <p:cNvSpPr txBox="1"/>
            <p:nvPr/>
          </p:nvSpPr>
          <p:spPr>
            <a:xfrm>
              <a:off x="212631" y="4444774"/>
              <a:ext cx="1700115" cy="338554"/>
            </a:xfrm>
            <a:prstGeom prst="rect">
              <a:avLst/>
            </a:prstGeom>
            <a:noFill/>
          </p:spPr>
          <p:txBody>
            <a:bodyPr wrap="square" rtlCol="0">
              <a:spAutoFit/>
            </a:bodyPr>
            <a:lstStyle/>
            <a:p>
              <a:r>
                <a:rPr lang="ja-JP" altLang="en-US" sz="1600" dirty="0" smtClean="0">
                  <a:solidFill>
                    <a:schemeClr val="tx2">
                      <a:lumMod val="25000"/>
                    </a:schemeClr>
                  </a:solidFill>
                </a:rPr>
                <a:t>・タコ</a:t>
              </a:r>
              <a:r>
                <a:rPr lang="ja-JP" altLang="en-US" sz="1600" dirty="0" smtClean="0">
                  <a:solidFill>
                    <a:schemeClr val="tx2">
                      <a:lumMod val="25000"/>
                    </a:schemeClr>
                  </a:solidFill>
                </a:rPr>
                <a:t>糸</a:t>
              </a:r>
              <a:endParaRPr lang="en-US" altLang="ja-JP" sz="1600" dirty="0">
                <a:solidFill>
                  <a:schemeClr val="tx2">
                    <a:lumMod val="25000"/>
                  </a:schemeClr>
                </a:solidFill>
              </a:endParaRPr>
            </a:p>
          </p:txBody>
        </p:sp>
        <p:sp>
          <p:nvSpPr>
            <p:cNvPr id="20" name="テキスト ボックス 19"/>
            <p:cNvSpPr txBox="1"/>
            <p:nvPr/>
          </p:nvSpPr>
          <p:spPr>
            <a:xfrm>
              <a:off x="212631" y="4740348"/>
              <a:ext cx="1385790" cy="338554"/>
            </a:xfrm>
            <a:prstGeom prst="rect">
              <a:avLst/>
            </a:prstGeom>
            <a:noFill/>
          </p:spPr>
          <p:txBody>
            <a:bodyPr wrap="square" rtlCol="0">
              <a:spAutoFit/>
            </a:bodyPr>
            <a:lstStyle/>
            <a:p>
              <a:r>
                <a:rPr lang="ja-JP" altLang="en-US" sz="1600" dirty="0" smtClean="0">
                  <a:solidFill>
                    <a:schemeClr val="tx2">
                      <a:lumMod val="25000"/>
                    </a:schemeClr>
                  </a:solidFill>
                </a:rPr>
                <a:t>・方眼紙</a:t>
              </a:r>
              <a:endParaRPr lang="en-US" altLang="ja-JP" sz="1600" dirty="0">
                <a:solidFill>
                  <a:schemeClr val="tx2">
                    <a:lumMod val="25000"/>
                  </a:schemeClr>
                </a:solidFill>
              </a:endParaRPr>
            </a:p>
          </p:txBody>
        </p:sp>
        <p:cxnSp>
          <p:nvCxnSpPr>
            <p:cNvPr id="10" name="直線コネクタ 9"/>
            <p:cNvCxnSpPr/>
            <p:nvPr/>
          </p:nvCxnSpPr>
          <p:spPr>
            <a:xfrm>
              <a:off x="401637" y="5130963"/>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74555" y="5167037"/>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9" name="テキスト ボックス 28"/>
            <p:cNvSpPr txBox="1"/>
            <p:nvPr/>
          </p:nvSpPr>
          <p:spPr>
            <a:xfrm>
              <a:off x="1576622" y="5167037"/>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5,530</a:t>
              </a:r>
              <a:endParaRPr lang="en-US" altLang="ja-JP" sz="1600" b="1" dirty="0">
                <a:solidFill>
                  <a:schemeClr val="tx2">
                    <a:lumMod val="25000"/>
                  </a:schemeClr>
                </a:solidFill>
              </a:endParaRPr>
            </a:p>
          </p:txBody>
        </p:sp>
        <p:sp>
          <p:nvSpPr>
            <p:cNvPr id="30" name="テキスト ボックス 29"/>
            <p:cNvSpPr txBox="1"/>
            <p:nvPr/>
          </p:nvSpPr>
          <p:spPr>
            <a:xfrm>
              <a:off x="374555" y="5551110"/>
              <a:ext cx="2051052" cy="553998"/>
            </a:xfrm>
            <a:prstGeom prst="rect">
              <a:avLst/>
            </a:prstGeom>
            <a:noFill/>
            <a:ln>
              <a:solidFill>
                <a:schemeClr val="tx2">
                  <a:lumMod val="25000"/>
                </a:schemeClr>
              </a:solidFill>
            </a:ln>
          </p:spPr>
          <p:txBody>
            <a:bodyPr wrap="square" rtlCol="0">
              <a:spAutoFit/>
            </a:bodyPr>
            <a:lstStyle/>
            <a:p>
              <a:pPr algn="ctr"/>
              <a:r>
                <a:rPr lang="en-US" altLang="ja-JP" sz="1000" b="1" dirty="0" smtClean="0">
                  <a:solidFill>
                    <a:schemeClr val="tx2">
                      <a:lumMod val="25000"/>
                    </a:schemeClr>
                  </a:solidFill>
                </a:rPr>
                <a:t>※</a:t>
              </a:r>
              <a:r>
                <a:rPr lang="ja-JP" altLang="en-US" sz="1000" b="1" dirty="0" smtClean="0">
                  <a:solidFill>
                    <a:schemeClr val="tx2">
                      <a:lumMod val="25000"/>
                    </a:schemeClr>
                  </a:solidFill>
                </a:rPr>
                <a:t>水性バリューコートは</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ホーマックで購入</a:t>
              </a:r>
              <a:endParaRPr lang="en-US" altLang="ja-JP" sz="1000" b="1" dirty="0">
                <a:solidFill>
                  <a:schemeClr val="tx2">
                    <a:lumMod val="25000"/>
                  </a:schemeClr>
                </a:solidFill>
              </a:endParaRPr>
            </a:p>
            <a:p>
              <a:pPr algn="ctr"/>
              <a:r>
                <a:rPr lang="ja-JP" altLang="en-US" sz="1000" b="1" dirty="0" smtClean="0">
                  <a:solidFill>
                    <a:schemeClr val="tx2">
                      <a:lumMod val="25000"/>
                    </a:schemeClr>
                  </a:solidFill>
                </a:rPr>
                <a:t>それ以外は</a:t>
              </a:r>
              <a:r>
                <a:rPr lang="en-US" altLang="ja-JP" sz="1000" b="1" dirty="0" smtClean="0">
                  <a:solidFill>
                    <a:schemeClr val="tx2">
                      <a:lumMod val="25000"/>
                    </a:schemeClr>
                  </a:solidFill>
                </a:rPr>
                <a:t>100</a:t>
              </a:r>
              <a:r>
                <a:rPr lang="ja-JP" altLang="en-US" sz="1000" b="1" dirty="0" smtClean="0">
                  <a:solidFill>
                    <a:schemeClr val="tx2">
                      <a:lumMod val="25000"/>
                    </a:schemeClr>
                  </a:solidFill>
                </a:rPr>
                <a:t>均で購入</a:t>
              </a:r>
              <a:endParaRPr lang="en-US" altLang="ja-JP" sz="1000" b="1" dirty="0">
                <a:solidFill>
                  <a:schemeClr val="tx2">
                    <a:lumMod val="25000"/>
                  </a:schemeClr>
                </a:solidFill>
              </a:endParaRPr>
            </a:p>
          </p:txBody>
        </p:sp>
        <p:sp>
          <p:nvSpPr>
            <p:cNvPr id="31" name="テキスト ボックス 30"/>
            <p:cNvSpPr txBox="1"/>
            <p:nvPr/>
          </p:nvSpPr>
          <p:spPr>
            <a:xfrm>
              <a:off x="374555" y="3855615"/>
              <a:ext cx="254501" cy="200055"/>
            </a:xfrm>
            <a:prstGeom prst="rect">
              <a:avLst/>
            </a:prstGeom>
            <a:noFill/>
          </p:spPr>
          <p:txBody>
            <a:bodyPr wrap="square" rtlCol="0">
              <a:spAutoFit/>
            </a:bodyPr>
            <a:lstStyle/>
            <a:p>
              <a:pPr algn="ctr"/>
              <a:r>
                <a:rPr lang="en-US" altLang="ja-JP" sz="700" b="1" dirty="0">
                  <a:solidFill>
                    <a:schemeClr val="tx2">
                      <a:lumMod val="25000"/>
                    </a:schemeClr>
                  </a:solidFill>
                </a:rPr>
                <a:t>※</a:t>
              </a:r>
              <a:endParaRPr lang="en-US" altLang="ja-JP" sz="700" b="1" dirty="0">
                <a:solidFill>
                  <a:schemeClr val="tx2">
                    <a:lumMod val="25000"/>
                  </a:schemeClr>
                </a:solidFill>
              </a:endParaRPr>
            </a:p>
          </p:txBody>
        </p:sp>
      </p:grpSp>
      <p:sp>
        <p:nvSpPr>
          <p:cNvPr id="41" name="テキスト ボックス 40"/>
          <p:cNvSpPr txBox="1"/>
          <p:nvPr/>
        </p:nvSpPr>
        <p:spPr>
          <a:xfrm>
            <a:off x="2587056" y="1119200"/>
            <a:ext cx="4348259" cy="646331"/>
          </a:xfrm>
          <a:prstGeom prst="rect">
            <a:avLst/>
          </a:prstGeom>
          <a:noFill/>
        </p:spPr>
        <p:txBody>
          <a:bodyPr wrap="square" rtlCol="0">
            <a:spAutoFit/>
          </a:bodyPr>
          <a:lstStyle/>
          <a:p>
            <a:pPr algn="ctr"/>
            <a:r>
              <a:rPr kumimoji="1" lang="ja-JP" altLang="en-US" b="1" dirty="0" smtClean="0">
                <a:effectLst>
                  <a:glow rad="139700">
                    <a:schemeClr val="accent5">
                      <a:satMod val="175000"/>
                      <a:alpha val="40000"/>
                    </a:schemeClr>
                  </a:glow>
                </a:effectLst>
              </a:rPr>
              <a:t>あらかじめブースの模型を作成</a:t>
            </a:r>
            <a:endParaRPr kumimoji="1" lang="en-US" altLang="ja-JP" b="1" dirty="0" smtClean="0">
              <a:effectLst>
                <a:glow rad="139700">
                  <a:schemeClr val="accent5">
                    <a:satMod val="175000"/>
                    <a:alpha val="40000"/>
                  </a:schemeClr>
                </a:glow>
              </a:effectLst>
            </a:endParaRPr>
          </a:p>
          <a:p>
            <a:pPr algn="ctr"/>
            <a:r>
              <a:rPr lang="ja-JP" altLang="en-US" dirty="0" smtClean="0">
                <a:effectLst>
                  <a:glow rad="127000">
                    <a:schemeClr val="bg1"/>
                  </a:glow>
                </a:effectLst>
              </a:rPr>
              <a:t>イメージができてとてもわかりやすい！</a:t>
            </a:r>
            <a:endParaRPr kumimoji="1" lang="ja-JP" altLang="en-US" dirty="0">
              <a:effectLst>
                <a:glow rad="127000">
                  <a:schemeClr val="bg1"/>
                </a:glow>
              </a:effectLst>
            </a:endParaRPr>
          </a:p>
        </p:txBody>
      </p:sp>
      <p:grpSp>
        <p:nvGrpSpPr>
          <p:cNvPr id="45" name="グループ化 44"/>
          <p:cNvGrpSpPr/>
          <p:nvPr/>
        </p:nvGrpSpPr>
        <p:grpSpPr>
          <a:xfrm>
            <a:off x="185447" y="1015999"/>
            <a:ext cx="2298700" cy="3325532"/>
            <a:chOff x="269668" y="989556"/>
            <a:chExt cx="2298700" cy="3325532"/>
          </a:xfrm>
        </p:grpSpPr>
        <p:sp>
          <p:nvSpPr>
            <p:cNvPr id="40" name="ホームベース 39"/>
            <p:cNvSpPr/>
            <p:nvPr/>
          </p:nvSpPr>
          <p:spPr>
            <a:xfrm rot="5400000">
              <a:off x="-243748" y="1502972"/>
              <a:ext cx="3325532"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393495" y="2629999"/>
              <a:ext cx="2030507" cy="1304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写真</a:t>
              </a:r>
              <a:endParaRPr kumimoji="1" lang="ja-JP" altLang="en-US" dirty="0"/>
            </a:p>
          </p:txBody>
        </p:sp>
        <p:sp>
          <p:nvSpPr>
            <p:cNvPr id="43" name="テキスト ボックス 42"/>
            <p:cNvSpPr txBox="1"/>
            <p:nvPr/>
          </p:nvSpPr>
          <p:spPr>
            <a:xfrm>
              <a:off x="295261" y="1042303"/>
              <a:ext cx="2273107" cy="1569660"/>
            </a:xfrm>
            <a:prstGeom prst="rect">
              <a:avLst/>
            </a:prstGeom>
            <a:noFill/>
          </p:spPr>
          <p:txBody>
            <a:bodyPr wrap="square" rtlCol="0">
              <a:spAutoFit/>
            </a:bodyPr>
            <a:lstStyle/>
            <a:p>
              <a:r>
                <a:rPr kumimoji="1" lang="ja-JP" altLang="en-US" sz="1600" dirty="0" smtClean="0">
                  <a:effectLst>
                    <a:glow rad="127000">
                      <a:schemeClr val="bg1"/>
                    </a:glow>
                  </a:effectLst>
                </a:rPr>
                <a:t>思ったよりも材料が</a:t>
              </a:r>
              <a:endParaRPr kumimoji="1" lang="en-US" altLang="ja-JP" sz="1600" dirty="0" smtClean="0">
                <a:effectLst>
                  <a:glow rad="127000">
                    <a:schemeClr val="bg1"/>
                  </a:glow>
                </a:effectLst>
              </a:endParaRPr>
            </a:p>
            <a:p>
              <a:r>
                <a:rPr kumimoji="1" lang="ja-JP" altLang="en-US" sz="1600" dirty="0" smtClean="0">
                  <a:effectLst>
                    <a:glow rad="127000">
                      <a:schemeClr val="bg1"/>
                    </a:glow>
                  </a:effectLst>
                </a:rPr>
                <a:t>足りない</a:t>
              </a:r>
              <a:r>
                <a:rPr lang="ja-JP" altLang="en-US" sz="1600" dirty="0" smtClean="0">
                  <a:effectLst>
                    <a:glow rad="127000">
                      <a:schemeClr val="bg1"/>
                    </a:glow>
                  </a:effectLst>
                </a:rPr>
                <a:t>場面があり、</a:t>
              </a:r>
              <a:endParaRPr lang="en-US" altLang="ja-JP" sz="1600" dirty="0" smtClean="0">
                <a:effectLst>
                  <a:glow rad="127000">
                    <a:schemeClr val="bg1"/>
                  </a:glow>
                </a:effectLst>
              </a:endParaRPr>
            </a:p>
            <a:p>
              <a:r>
                <a:rPr kumimoji="1" lang="ja-JP" altLang="en-US" sz="1600" dirty="0" smtClean="0">
                  <a:effectLst/>
                </a:rPr>
                <a:t>追加購入が多く、</a:t>
              </a:r>
              <a:endParaRPr kumimoji="1" lang="en-US" altLang="ja-JP" sz="1600" dirty="0" smtClean="0">
                <a:effectLst/>
              </a:endParaRPr>
            </a:p>
            <a:p>
              <a:r>
                <a:rPr lang="ja-JP" altLang="en-US" sz="1600" dirty="0" smtClean="0">
                  <a:effectLst/>
                </a:rPr>
                <a:t>値段が膨張</a:t>
              </a:r>
              <a:r>
                <a:rPr lang="en-US" altLang="ja-JP" sz="1600" dirty="0" smtClean="0">
                  <a:effectLst/>
                </a:rPr>
                <a:t>…</a:t>
              </a:r>
            </a:p>
            <a:p>
              <a:r>
                <a:rPr lang="ja-JP" altLang="en-US" sz="1600" b="1" dirty="0" smtClean="0">
                  <a:effectLst>
                    <a:glow rad="101600">
                      <a:schemeClr val="accent5">
                        <a:satMod val="175000"/>
                        <a:alpha val="40000"/>
                      </a:schemeClr>
                    </a:glow>
                  </a:effectLst>
                </a:rPr>
                <a:t>材料は計画的に</a:t>
              </a:r>
              <a:endParaRPr lang="en-US" altLang="ja-JP" sz="1600" b="1" dirty="0" smtClean="0">
                <a:effectLst>
                  <a:glow rad="101600">
                    <a:schemeClr val="accent5">
                      <a:satMod val="175000"/>
                      <a:alpha val="40000"/>
                    </a:schemeClr>
                  </a:glow>
                </a:effectLst>
              </a:endParaRPr>
            </a:p>
            <a:p>
              <a:r>
                <a:rPr lang="ja-JP" altLang="en-US" sz="1600" b="1" dirty="0" smtClean="0">
                  <a:effectLst>
                    <a:glow rad="101600">
                      <a:schemeClr val="accent5">
                        <a:satMod val="175000"/>
                        <a:alpha val="40000"/>
                      </a:schemeClr>
                    </a:glow>
                  </a:effectLst>
                </a:rPr>
                <a:t>買うべき。</a:t>
              </a:r>
              <a:endParaRPr kumimoji="1" lang="ja-JP" altLang="en-US" sz="1600" b="1" dirty="0">
                <a:effectLst>
                  <a:glow rad="101600">
                    <a:schemeClr val="accent5">
                      <a:satMod val="175000"/>
                      <a:alpha val="40000"/>
                    </a:schemeClr>
                  </a:glow>
                </a:effectLst>
              </a:endParaRPr>
            </a:p>
          </p:txBody>
        </p:sp>
      </p:grpSp>
      <p:sp>
        <p:nvSpPr>
          <p:cNvPr id="47" name="下矢印 46"/>
          <p:cNvSpPr/>
          <p:nvPr/>
        </p:nvSpPr>
        <p:spPr>
          <a:xfrm>
            <a:off x="4352061" y="3583798"/>
            <a:ext cx="783298" cy="916612"/>
          </a:xfrm>
          <a:prstGeom prst="downArrow">
            <a:avLst>
              <a:gd name="adj1" fmla="val 60465"/>
              <a:gd name="adj2" fmla="val 50000"/>
            </a:avLst>
          </a:prstGeom>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t="10762" b="13882"/>
          <a:stretch/>
        </p:blipFill>
        <p:spPr>
          <a:xfrm>
            <a:off x="2848432" y="4594515"/>
            <a:ext cx="3825510" cy="2112512"/>
          </a:xfrm>
          <a:prstGeom prst="rect">
            <a:avLst/>
          </a:prstGeom>
          <a:effectLst>
            <a:glow rad="63500">
              <a:schemeClr val="tx2">
                <a:lumMod val="50000"/>
              </a:schemeClr>
            </a:glow>
          </a:effectLst>
        </p:spPr>
      </p:pic>
      <p:sp>
        <p:nvSpPr>
          <p:cNvPr id="49" name="テキスト ボックス 48"/>
          <p:cNvSpPr txBox="1"/>
          <p:nvPr/>
        </p:nvSpPr>
        <p:spPr>
          <a:xfrm>
            <a:off x="2788958" y="6552675"/>
            <a:ext cx="3836231" cy="584775"/>
          </a:xfrm>
          <a:prstGeom prst="rect">
            <a:avLst/>
          </a:prstGeom>
          <a:noFill/>
        </p:spPr>
        <p:txBody>
          <a:bodyPr wrap="square" rtlCol="0">
            <a:spAutoFit/>
          </a:bodyPr>
          <a:lstStyle/>
          <a:p>
            <a:pPr algn="ctr"/>
            <a:r>
              <a:rPr kumimoji="1" lang="ja-JP" altLang="en-US" sz="3200" b="1" dirty="0" smtClean="0">
                <a:effectLst>
                  <a:glow rad="127000">
                    <a:schemeClr val="accent1">
                      <a:lumMod val="50000"/>
                    </a:schemeClr>
                  </a:glow>
                </a:effectLst>
              </a:rPr>
              <a:t>イメージ通り完成</a:t>
            </a:r>
            <a:endParaRPr kumimoji="1" lang="en-US" altLang="ja-JP" sz="3200" b="1" dirty="0" smtClean="0">
              <a:effectLst>
                <a:glow rad="127000">
                  <a:schemeClr val="accent1">
                    <a:lumMod val="50000"/>
                  </a:schemeClr>
                </a:glow>
              </a:effectLst>
            </a:endParaRPr>
          </a:p>
        </p:txBody>
      </p:sp>
    </p:spTree>
    <p:extLst>
      <p:ext uri="{BB962C8B-B14F-4D97-AF65-F5344CB8AC3E}">
        <p14:creationId xmlns:p14="http://schemas.microsoft.com/office/powerpoint/2010/main" val="21244680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2081461" y="1451585"/>
            <a:ext cx="4612097" cy="201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2081461" y="4709541"/>
            <a:ext cx="4612097" cy="1706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2081463" y="7671885"/>
            <a:ext cx="4612097" cy="1706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32" y="4393693"/>
            <a:ext cx="1767028" cy="2008763"/>
          </a:xfrm>
          <a:prstGeom prst="rect">
            <a:avLst/>
          </a:prstGeom>
        </p:spPr>
      </p:pic>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2" y="1451585"/>
            <a:ext cx="1767028" cy="2003588"/>
          </a:xfrm>
          <a:prstGeom prst="rect">
            <a:avLst/>
          </a:prstGeom>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95" y="7356038"/>
            <a:ext cx="1767028" cy="2022559"/>
          </a:xfrm>
          <a:prstGeom prst="rect">
            <a:avLst/>
          </a:prstGeom>
        </p:spPr>
      </p:pic>
      <p:sp>
        <p:nvSpPr>
          <p:cNvPr id="35" name="テキスト ボックス 34"/>
          <p:cNvSpPr txBox="1"/>
          <p:nvPr/>
        </p:nvSpPr>
        <p:spPr>
          <a:xfrm>
            <a:off x="2049124" y="4275930"/>
            <a:ext cx="1534491" cy="461665"/>
          </a:xfrm>
          <a:prstGeom prst="rect">
            <a:avLst/>
          </a:prstGeom>
          <a:noFill/>
        </p:spPr>
        <p:txBody>
          <a:bodyPr wrap="square" rtlCol="0">
            <a:spAutoFit/>
          </a:bodyPr>
          <a:lstStyle/>
          <a:p>
            <a:r>
              <a:rPr kumimoji="1" lang="ja-JP" altLang="en-US" sz="2400" b="1" dirty="0" smtClean="0"/>
              <a:t>石田 琢人</a:t>
            </a:r>
            <a:endParaRPr kumimoji="1" lang="ja-JP" altLang="en-US" sz="2400" b="1" dirty="0"/>
          </a:p>
        </p:txBody>
      </p:sp>
      <p:sp>
        <p:nvSpPr>
          <p:cNvPr id="36" name="テキスト ボックス 35"/>
          <p:cNvSpPr txBox="1"/>
          <p:nvPr/>
        </p:nvSpPr>
        <p:spPr>
          <a:xfrm>
            <a:off x="2049124" y="7229680"/>
            <a:ext cx="1534491" cy="461665"/>
          </a:xfrm>
          <a:prstGeom prst="rect">
            <a:avLst/>
          </a:prstGeom>
          <a:noFill/>
        </p:spPr>
        <p:txBody>
          <a:bodyPr wrap="square" rtlCol="0">
            <a:spAutoFit/>
          </a:bodyPr>
          <a:lstStyle/>
          <a:p>
            <a:r>
              <a:rPr lang="ja-JP" altLang="en-US" sz="2400" b="1" dirty="0"/>
              <a:t>小松</a:t>
            </a:r>
            <a:r>
              <a:rPr kumimoji="1" lang="ja-JP" altLang="en-US" sz="2400" b="1" dirty="0" smtClean="0"/>
              <a:t> 啓祐</a:t>
            </a:r>
            <a:endParaRPr kumimoji="1" lang="ja-JP" altLang="en-US" sz="2400" b="1" dirty="0"/>
          </a:p>
        </p:txBody>
      </p:sp>
      <p:sp>
        <p:nvSpPr>
          <p:cNvPr id="37" name="テキスト ボックス 36"/>
          <p:cNvSpPr txBox="1"/>
          <p:nvPr/>
        </p:nvSpPr>
        <p:spPr>
          <a:xfrm>
            <a:off x="2049125" y="1015518"/>
            <a:ext cx="1215438" cy="461665"/>
          </a:xfrm>
          <a:prstGeom prst="rect">
            <a:avLst/>
          </a:prstGeom>
          <a:noFill/>
        </p:spPr>
        <p:txBody>
          <a:bodyPr wrap="square" rtlCol="0">
            <a:spAutoFit/>
          </a:bodyPr>
          <a:lstStyle/>
          <a:p>
            <a:r>
              <a:rPr lang="ja-JP" altLang="en-US" sz="2400" b="1" dirty="0"/>
              <a:t>岸田</a:t>
            </a:r>
            <a:r>
              <a:rPr kumimoji="1" lang="ja-JP" altLang="en-US" sz="2400" b="1" dirty="0" smtClean="0"/>
              <a:t> 怜</a:t>
            </a:r>
            <a:endParaRPr kumimoji="1" lang="ja-JP" altLang="en-US" sz="2400" b="1" dirty="0"/>
          </a:p>
        </p:txBody>
      </p:sp>
      <p:sp>
        <p:nvSpPr>
          <p:cNvPr id="38" name="テキスト ボックス 37"/>
          <p:cNvSpPr txBox="1"/>
          <p:nvPr/>
        </p:nvSpPr>
        <p:spPr>
          <a:xfrm>
            <a:off x="3583616" y="1094859"/>
            <a:ext cx="3649569" cy="369332"/>
          </a:xfrm>
          <a:prstGeom prst="rect">
            <a:avLst/>
          </a:prstGeom>
          <a:noFill/>
        </p:spPr>
        <p:txBody>
          <a:bodyPr wrap="square" rtlCol="0">
            <a:spAutoFit/>
          </a:bodyPr>
          <a:lstStyle/>
          <a:p>
            <a:r>
              <a:rPr lang="ja-JP" altLang="en-US" b="1" dirty="0" smtClean="0"/>
              <a:t>担当：チームリーダー</a:t>
            </a:r>
            <a:endParaRPr kumimoji="1" lang="ja-JP" altLang="en-US" b="1" dirty="0"/>
          </a:p>
        </p:txBody>
      </p:sp>
      <p:sp>
        <p:nvSpPr>
          <p:cNvPr id="40" name="テキスト ボックス 39"/>
          <p:cNvSpPr txBox="1"/>
          <p:nvPr/>
        </p:nvSpPr>
        <p:spPr>
          <a:xfrm>
            <a:off x="3592561" y="4357957"/>
            <a:ext cx="3649569" cy="369332"/>
          </a:xfrm>
          <a:prstGeom prst="rect">
            <a:avLst/>
          </a:prstGeom>
          <a:noFill/>
        </p:spPr>
        <p:txBody>
          <a:bodyPr wrap="square" rtlCol="0">
            <a:spAutoFit/>
          </a:bodyPr>
          <a:lstStyle/>
          <a:p>
            <a:r>
              <a:rPr lang="ja-JP" altLang="en-US" b="1" dirty="0" smtClean="0"/>
              <a:t>担当：メインプログラマー</a:t>
            </a:r>
            <a:endParaRPr kumimoji="1" lang="ja-JP" altLang="en-US" b="1" dirty="0"/>
          </a:p>
        </p:txBody>
      </p:sp>
      <p:sp>
        <p:nvSpPr>
          <p:cNvPr id="41" name="テキスト ボックス 40"/>
          <p:cNvSpPr txBox="1"/>
          <p:nvPr/>
        </p:nvSpPr>
        <p:spPr>
          <a:xfrm>
            <a:off x="3583615" y="7302553"/>
            <a:ext cx="3649569" cy="369332"/>
          </a:xfrm>
          <a:prstGeom prst="rect">
            <a:avLst/>
          </a:prstGeom>
          <a:noFill/>
        </p:spPr>
        <p:txBody>
          <a:bodyPr wrap="square" rtlCol="0">
            <a:spAutoFit/>
          </a:bodyPr>
          <a:lstStyle/>
          <a:p>
            <a:r>
              <a:rPr lang="ja-JP" altLang="en-US" b="1" dirty="0" smtClean="0"/>
              <a:t>担当：</a:t>
            </a:r>
            <a:r>
              <a:rPr lang="en-US" altLang="ja-JP" b="1" dirty="0" smtClean="0"/>
              <a:t>AI</a:t>
            </a:r>
            <a:r>
              <a:rPr lang="ja-JP" altLang="en-US" b="1" dirty="0" smtClean="0"/>
              <a:t>プログラマー</a:t>
            </a:r>
            <a:endParaRPr kumimoji="1" lang="ja-JP" altLang="en-US" b="1" dirty="0"/>
          </a:p>
        </p:txBody>
      </p:sp>
      <p:sp>
        <p:nvSpPr>
          <p:cNvPr id="20" name="スライド番号プレースホルダー 3"/>
          <p:cNvSpPr txBox="1">
            <a:spLocks/>
          </p:cNvSpPr>
          <p:nvPr/>
        </p:nvSpPr>
        <p:spPr>
          <a:xfrm>
            <a:off x="-965535"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22" name="テキスト ボックス 21"/>
          <p:cNvSpPr txBox="1"/>
          <p:nvPr/>
        </p:nvSpPr>
        <p:spPr>
          <a:xfrm>
            <a:off x="785408" y="109360"/>
            <a:ext cx="5287183" cy="923330"/>
          </a:xfrm>
          <a:prstGeom prst="rect">
            <a:avLst/>
          </a:prstGeom>
          <a:noFill/>
          <a:ln w="38100" cmpd="dbl">
            <a:noFill/>
            <a:prstDash val="solid"/>
            <a:bevel/>
          </a:ln>
        </p:spPr>
        <p:txBody>
          <a:bodyPr wrap="square" rtlCol="0">
            <a:spAutoFit/>
          </a:bodyPr>
          <a:lstStyle/>
          <a:p>
            <a:pPr algn="ctr"/>
            <a:r>
              <a:rPr kumimoji="1" lang="ja-JP" altLang="en-US" sz="5400" b="1" dirty="0" smtClean="0"/>
              <a:t>制作者コメント</a:t>
            </a:r>
            <a:endParaRPr kumimoji="1" lang="ja-JP" altLang="en-US" sz="5400" b="1" dirty="0"/>
          </a:p>
        </p:txBody>
      </p:sp>
    </p:spTree>
    <p:extLst>
      <p:ext uri="{BB962C8B-B14F-4D97-AF65-F5344CB8AC3E}">
        <p14:creationId xmlns:p14="http://schemas.microsoft.com/office/powerpoint/2010/main" val="1519560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5314950" y="9497724"/>
            <a:ext cx="1543050" cy="408276"/>
          </a:xfrm>
        </p:spPr>
        <p:txBody>
          <a:bodyPr/>
          <a:lstStyle/>
          <a:p>
            <a:fld id="{B4321FE8-6D2D-492A-8D7B-906DBD0A275A}" type="slidenum">
              <a:rPr kumimoji="1" lang="ja-JP" altLang="en-US" sz="2400" smtClean="0">
                <a:latin typeface="Black Ops One" panose="02000000000000000000" pitchFamily="2" charset="0"/>
              </a:rPr>
              <a:t>12</a:t>
            </a:fld>
            <a:endParaRPr kumimoji="1" lang="ja-JP" altLang="en-US" sz="2400" dirty="0">
              <a:latin typeface="Black Ops One" panose="02000000000000000000" pitchFamily="2" charset="0"/>
            </a:endParaRPr>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49" y="2741859"/>
            <a:ext cx="1767028" cy="2003588"/>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249" y="5074818"/>
            <a:ext cx="1767028" cy="2003588"/>
          </a:xfrm>
          <a:prstGeom prst="rect">
            <a:avLst/>
          </a:prstGeom>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49" y="7342241"/>
            <a:ext cx="1767028" cy="2003588"/>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249" y="408900"/>
            <a:ext cx="1767028" cy="2003588"/>
          </a:xfrm>
          <a:prstGeom prst="rect">
            <a:avLst/>
          </a:prstGeom>
        </p:spPr>
      </p:pic>
      <p:sp>
        <p:nvSpPr>
          <p:cNvPr id="18" name="正方形/長方形 17"/>
          <p:cNvSpPr/>
          <p:nvPr/>
        </p:nvSpPr>
        <p:spPr>
          <a:xfrm>
            <a:off x="2077457" y="730356"/>
            <a:ext cx="4612097" cy="1714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2077456" y="3045654"/>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a:t>
            </a:r>
            <a:endParaRPr kumimoji="1" lang="ja-JP" altLang="en-US" dirty="0"/>
          </a:p>
        </p:txBody>
      </p:sp>
      <p:sp>
        <p:nvSpPr>
          <p:cNvPr id="21" name="正方形/長方形 20"/>
          <p:cNvSpPr/>
          <p:nvPr/>
        </p:nvSpPr>
        <p:spPr>
          <a:xfrm>
            <a:off x="2077455" y="5362228"/>
            <a:ext cx="4612097" cy="173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2077454" y="7646037"/>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2050575" y="296768"/>
            <a:ext cx="1707146" cy="461665"/>
          </a:xfrm>
          <a:prstGeom prst="rect">
            <a:avLst/>
          </a:prstGeom>
          <a:noFill/>
        </p:spPr>
        <p:txBody>
          <a:bodyPr wrap="square" rtlCol="0">
            <a:spAutoFit/>
          </a:bodyPr>
          <a:lstStyle/>
          <a:p>
            <a:r>
              <a:rPr lang="ja-JP" altLang="en-US" sz="2400" b="1" dirty="0"/>
              <a:t>庄司</a:t>
            </a:r>
            <a:r>
              <a:rPr kumimoji="1" lang="ja-JP" altLang="en-US" sz="2400" b="1" dirty="0" smtClean="0"/>
              <a:t> 康太</a:t>
            </a:r>
            <a:endParaRPr kumimoji="1" lang="ja-JP" altLang="en-US" sz="2400" b="1" dirty="0"/>
          </a:p>
        </p:txBody>
      </p:sp>
      <p:sp>
        <p:nvSpPr>
          <p:cNvPr id="24" name="テキスト ボックス 23"/>
          <p:cNvSpPr txBox="1"/>
          <p:nvPr/>
        </p:nvSpPr>
        <p:spPr>
          <a:xfrm>
            <a:off x="2050575" y="2612065"/>
            <a:ext cx="1707146" cy="461665"/>
          </a:xfrm>
          <a:prstGeom prst="rect">
            <a:avLst/>
          </a:prstGeom>
          <a:noFill/>
        </p:spPr>
        <p:txBody>
          <a:bodyPr wrap="square" rtlCol="0">
            <a:spAutoFit/>
          </a:bodyPr>
          <a:lstStyle/>
          <a:p>
            <a:r>
              <a:rPr lang="ja-JP" altLang="en-US" sz="2400" b="1" dirty="0"/>
              <a:t>箱﨑</a:t>
            </a:r>
            <a:r>
              <a:rPr kumimoji="1" lang="ja-JP" altLang="en-US" sz="2400" b="1" dirty="0" smtClean="0"/>
              <a:t> 彩花</a:t>
            </a:r>
            <a:endParaRPr kumimoji="1" lang="ja-JP" altLang="en-US" sz="2400" b="1" dirty="0"/>
          </a:p>
        </p:txBody>
      </p:sp>
      <p:sp>
        <p:nvSpPr>
          <p:cNvPr id="25" name="テキスト ボックス 24"/>
          <p:cNvSpPr txBox="1"/>
          <p:nvPr/>
        </p:nvSpPr>
        <p:spPr>
          <a:xfrm>
            <a:off x="2050574" y="4945025"/>
            <a:ext cx="2084627" cy="461665"/>
          </a:xfrm>
          <a:prstGeom prst="rect">
            <a:avLst/>
          </a:prstGeom>
          <a:noFill/>
        </p:spPr>
        <p:txBody>
          <a:bodyPr wrap="square" rtlCol="0">
            <a:spAutoFit/>
          </a:bodyPr>
          <a:lstStyle/>
          <a:p>
            <a:r>
              <a:rPr lang="ja-JP" altLang="en-US" sz="2400" b="1" dirty="0"/>
              <a:t>早川</a:t>
            </a:r>
            <a:r>
              <a:rPr kumimoji="1" lang="ja-JP" altLang="en-US" sz="2400" b="1" dirty="0" smtClean="0"/>
              <a:t> 樹綺也</a:t>
            </a:r>
            <a:endParaRPr kumimoji="1" lang="ja-JP" altLang="en-US" sz="2400" b="1" dirty="0"/>
          </a:p>
        </p:txBody>
      </p:sp>
      <p:sp>
        <p:nvSpPr>
          <p:cNvPr id="26" name="テキスト ボックス 25"/>
          <p:cNvSpPr txBox="1"/>
          <p:nvPr/>
        </p:nvSpPr>
        <p:spPr>
          <a:xfrm>
            <a:off x="2050573" y="7198812"/>
            <a:ext cx="1707149" cy="461665"/>
          </a:xfrm>
          <a:prstGeom prst="rect">
            <a:avLst/>
          </a:prstGeom>
          <a:noFill/>
        </p:spPr>
        <p:txBody>
          <a:bodyPr wrap="square" rtlCol="0">
            <a:spAutoFit/>
          </a:bodyPr>
          <a:lstStyle/>
          <a:p>
            <a:r>
              <a:rPr lang="ja-JP" altLang="en-US" sz="2400" b="1" dirty="0"/>
              <a:t>吉田</a:t>
            </a:r>
            <a:r>
              <a:rPr kumimoji="1" lang="ja-JP" altLang="en-US" sz="2400" b="1" dirty="0" smtClean="0"/>
              <a:t> 柊平</a:t>
            </a:r>
            <a:endParaRPr kumimoji="1" lang="ja-JP" altLang="en-US" sz="2400" b="1" dirty="0"/>
          </a:p>
        </p:txBody>
      </p:sp>
      <p:sp>
        <p:nvSpPr>
          <p:cNvPr id="27" name="テキスト ボックス 26"/>
          <p:cNvSpPr txBox="1"/>
          <p:nvPr/>
        </p:nvSpPr>
        <p:spPr>
          <a:xfrm>
            <a:off x="3805844" y="359080"/>
            <a:ext cx="3260551" cy="369332"/>
          </a:xfrm>
          <a:prstGeom prst="rect">
            <a:avLst/>
          </a:prstGeom>
          <a:noFill/>
        </p:spPr>
        <p:txBody>
          <a:bodyPr wrap="square" rtlCol="0">
            <a:spAutoFit/>
          </a:bodyPr>
          <a:lstStyle/>
          <a:p>
            <a:r>
              <a:rPr lang="ja-JP" altLang="en-US" b="1" dirty="0" smtClean="0"/>
              <a:t>担当：ブース設営</a:t>
            </a:r>
            <a:endParaRPr kumimoji="1" lang="ja-JP" altLang="en-US" b="1" dirty="0"/>
          </a:p>
        </p:txBody>
      </p:sp>
      <p:sp>
        <p:nvSpPr>
          <p:cNvPr id="28" name="テキスト ボックス 27"/>
          <p:cNvSpPr txBox="1"/>
          <p:nvPr/>
        </p:nvSpPr>
        <p:spPr>
          <a:xfrm>
            <a:off x="3805844" y="2690761"/>
            <a:ext cx="3260551" cy="369332"/>
          </a:xfrm>
          <a:prstGeom prst="rect">
            <a:avLst/>
          </a:prstGeom>
          <a:noFill/>
        </p:spPr>
        <p:txBody>
          <a:bodyPr wrap="square" rtlCol="0">
            <a:spAutoFit/>
          </a:bodyPr>
          <a:lstStyle/>
          <a:p>
            <a:r>
              <a:rPr lang="ja-JP" altLang="en-US" b="1" dirty="0" smtClean="0"/>
              <a:t>担当：</a:t>
            </a:r>
            <a:r>
              <a:rPr lang="en-US" altLang="ja-JP" b="1" dirty="0" smtClean="0"/>
              <a:t>UI</a:t>
            </a:r>
            <a:r>
              <a:rPr lang="ja-JP" altLang="en-US" b="1" dirty="0" smtClean="0"/>
              <a:t>プログラマー</a:t>
            </a:r>
            <a:endParaRPr kumimoji="1" lang="ja-JP" altLang="en-US" b="1" dirty="0"/>
          </a:p>
        </p:txBody>
      </p:sp>
      <p:sp>
        <p:nvSpPr>
          <p:cNvPr id="29" name="テキスト ボックス 28"/>
          <p:cNvSpPr txBox="1"/>
          <p:nvPr/>
        </p:nvSpPr>
        <p:spPr>
          <a:xfrm>
            <a:off x="3872018" y="5024389"/>
            <a:ext cx="3260551" cy="369332"/>
          </a:xfrm>
          <a:prstGeom prst="rect">
            <a:avLst/>
          </a:prstGeom>
          <a:noFill/>
        </p:spPr>
        <p:txBody>
          <a:bodyPr wrap="square" rtlCol="0">
            <a:spAutoFit/>
          </a:bodyPr>
          <a:lstStyle/>
          <a:p>
            <a:r>
              <a:rPr lang="ja-JP" altLang="en-US" b="1" dirty="0" smtClean="0"/>
              <a:t>担当：オンライン</a:t>
            </a:r>
            <a:endParaRPr kumimoji="1" lang="ja-JP" altLang="en-US" b="1" dirty="0"/>
          </a:p>
        </p:txBody>
      </p:sp>
      <p:sp>
        <p:nvSpPr>
          <p:cNvPr id="30" name="テキスト ボックス 29"/>
          <p:cNvSpPr txBox="1"/>
          <p:nvPr/>
        </p:nvSpPr>
        <p:spPr>
          <a:xfrm>
            <a:off x="3872018" y="7274761"/>
            <a:ext cx="3260551" cy="369332"/>
          </a:xfrm>
          <a:prstGeom prst="rect">
            <a:avLst/>
          </a:prstGeom>
          <a:noFill/>
        </p:spPr>
        <p:txBody>
          <a:bodyPr wrap="square" rtlCol="0">
            <a:spAutoFit/>
          </a:bodyPr>
          <a:lstStyle/>
          <a:p>
            <a:r>
              <a:rPr lang="ja-JP" altLang="en-US" b="1" dirty="0" smtClean="0"/>
              <a:t>担当：モデル・ブース設営</a:t>
            </a:r>
            <a:endParaRPr kumimoji="1" lang="ja-JP" altLang="en-US" b="1" dirty="0"/>
          </a:p>
        </p:txBody>
      </p:sp>
    </p:spTree>
    <p:extLst>
      <p:ext uri="{BB962C8B-B14F-4D97-AF65-F5344CB8AC3E}">
        <p14:creationId xmlns:p14="http://schemas.microsoft.com/office/powerpoint/2010/main" val="2067856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727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線吹き出し 2 (枠付き) 59"/>
          <p:cNvSpPr/>
          <p:nvPr/>
        </p:nvSpPr>
        <p:spPr>
          <a:xfrm flipH="1">
            <a:off x="314685" y="8366651"/>
            <a:ext cx="2048375" cy="816265"/>
          </a:xfrm>
          <a:prstGeom prst="borderCallout2">
            <a:avLst>
              <a:gd name="adj1" fmla="val -18099"/>
              <a:gd name="adj2" fmla="val 37229"/>
              <a:gd name="adj3" fmla="val -56423"/>
              <a:gd name="adj4" fmla="val 22881"/>
              <a:gd name="adj5" fmla="val -55533"/>
              <a:gd name="adj6" fmla="val -934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3</a:t>
            </a:r>
            <a:r>
              <a:rPr lang="ja-JP" altLang="en-US" dirty="0" smtClean="0"/>
              <a:t>年間の集大成を</a:t>
            </a:r>
            <a:endParaRPr lang="en-US" altLang="ja-JP" dirty="0" smtClean="0"/>
          </a:p>
          <a:p>
            <a:pPr algn="ctr"/>
            <a:r>
              <a:rPr lang="ja-JP" altLang="en-US" dirty="0" smtClean="0"/>
              <a:t>ご</a:t>
            </a:r>
            <a:r>
              <a:rPr lang="ja-JP" altLang="en-US" dirty="0"/>
              <a:t>覧</a:t>
            </a:r>
            <a:r>
              <a:rPr lang="ja-JP" altLang="en-US" dirty="0" smtClean="0"/>
              <a:t>あれ！</a:t>
            </a:r>
            <a:endParaRPr lang="en-US" altLang="ja-JP" dirty="0" smtClean="0"/>
          </a:p>
        </p:txBody>
      </p:sp>
      <p:sp>
        <p:nvSpPr>
          <p:cNvPr id="57" name="線吹き出し 2 (枠付き) 56"/>
          <p:cNvSpPr/>
          <p:nvPr/>
        </p:nvSpPr>
        <p:spPr>
          <a:xfrm>
            <a:off x="3510546" y="1218633"/>
            <a:ext cx="3101551" cy="816265"/>
          </a:xfrm>
          <a:prstGeom prst="borderCallout2">
            <a:avLst>
              <a:gd name="adj1" fmla="val 18750"/>
              <a:gd name="adj2" fmla="val -8333"/>
              <a:gd name="adj3" fmla="val 18750"/>
              <a:gd name="adj4" fmla="val -16667"/>
              <a:gd name="adj5" fmla="val 63859"/>
              <a:gd name="adj6" fmla="val -3852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これをみれば</a:t>
            </a:r>
            <a:endParaRPr lang="en-US" altLang="ja-JP" dirty="0" smtClean="0"/>
          </a:p>
          <a:p>
            <a:pPr algn="ctr"/>
            <a:r>
              <a:rPr lang="ja-JP" altLang="en-US" dirty="0"/>
              <a:t>何</a:t>
            </a:r>
            <a:r>
              <a:rPr lang="ja-JP" altLang="en-US" dirty="0" smtClean="0"/>
              <a:t>をやってきたかわかるゾ</a:t>
            </a:r>
            <a:endParaRPr lang="en-US" altLang="ja-JP" dirty="0" smtClean="0"/>
          </a:p>
        </p:txBody>
      </p:sp>
      <p:sp>
        <p:nvSpPr>
          <p:cNvPr id="1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grpSp>
        <p:nvGrpSpPr>
          <p:cNvPr id="5" name="グループ化 4"/>
          <p:cNvGrpSpPr/>
          <p:nvPr/>
        </p:nvGrpSpPr>
        <p:grpSpPr>
          <a:xfrm>
            <a:off x="298291" y="1208951"/>
            <a:ext cx="2251807" cy="1941213"/>
            <a:chOff x="298291" y="1449820"/>
            <a:chExt cx="2251807" cy="1941213"/>
          </a:xfrm>
        </p:grpSpPr>
        <p:sp>
          <p:nvSpPr>
            <p:cNvPr id="2" name="六角形 1"/>
            <p:cNvSpPr/>
            <p:nvPr/>
          </p:nvSpPr>
          <p:spPr>
            <a:xfrm>
              <a:off x="298291" y="144982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テキスト ボックス 2"/>
            <p:cNvSpPr txBox="1"/>
            <p:nvPr/>
          </p:nvSpPr>
          <p:spPr>
            <a:xfrm>
              <a:off x="1036174" y="1476834"/>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2P</a:t>
              </a:r>
              <a:endParaRPr kumimoji="1" lang="ja-JP" altLang="en-US" sz="3200" dirty="0">
                <a:latin typeface="Black Ops One" panose="02000000000000000000" pitchFamily="2" charset="0"/>
              </a:endParaRPr>
            </a:p>
          </p:txBody>
        </p:sp>
      </p:grpSp>
      <p:grpSp>
        <p:nvGrpSpPr>
          <p:cNvPr id="6" name="グループ化 5"/>
          <p:cNvGrpSpPr/>
          <p:nvPr/>
        </p:nvGrpSpPr>
        <p:grpSpPr>
          <a:xfrm>
            <a:off x="2321094" y="2231529"/>
            <a:ext cx="2251807" cy="1941213"/>
            <a:chOff x="2321094" y="2472398"/>
            <a:chExt cx="2251807" cy="1941213"/>
          </a:xfrm>
        </p:grpSpPr>
        <p:sp>
          <p:nvSpPr>
            <p:cNvPr id="19" name="六角形 18"/>
            <p:cNvSpPr/>
            <p:nvPr/>
          </p:nvSpPr>
          <p:spPr>
            <a:xfrm>
              <a:off x="2321094" y="24723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3" name="テキスト ボックス 32"/>
            <p:cNvSpPr txBox="1"/>
            <p:nvPr/>
          </p:nvSpPr>
          <p:spPr>
            <a:xfrm>
              <a:off x="3075371" y="2506864"/>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3</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1" name="グループ化 40"/>
          <p:cNvGrpSpPr/>
          <p:nvPr/>
        </p:nvGrpSpPr>
        <p:grpSpPr>
          <a:xfrm>
            <a:off x="4343897" y="3286129"/>
            <a:ext cx="2251807" cy="1941213"/>
            <a:chOff x="4343897" y="3526998"/>
            <a:chExt cx="2251807" cy="1941213"/>
          </a:xfrm>
        </p:grpSpPr>
        <p:sp>
          <p:nvSpPr>
            <p:cNvPr id="20" name="六角形 19"/>
            <p:cNvSpPr/>
            <p:nvPr/>
          </p:nvSpPr>
          <p:spPr>
            <a:xfrm>
              <a:off x="4343897" y="35269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5172228" y="3591725"/>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4</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2" name="グループ化 41"/>
          <p:cNvGrpSpPr/>
          <p:nvPr/>
        </p:nvGrpSpPr>
        <p:grpSpPr>
          <a:xfrm>
            <a:off x="298291" y="3340114"/>
            <a:ext cx="2251807" cy="1941213"/>
            <a:chOff x="298291" y="3580983"/>
            <a:chExt cx="2251807" cy="1941213"/>
          </a:xfrm>
        </p:grpSpPr>
        <p:sp>
          <p:nvSpPr>
            <p:cNvPr id="27" name="六角形 26"/>
            <p:cNvSpPr/>
            <p:nvPr/>
          </p:nvSpPr>
          <p:spPr>
            <a:xfrm>
              <a:off x="298291" y="358098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1036174" y="3645453"/>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5</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3" name="グループ化 42"/>
          <p:cNvGrpSpPr/>
          <p:nvPr/>
        </p:nvGrpSpPr>
        <p:grpSpPr>
          <a:xfrm>
            <a:off x="2337488" y="4362692"/>
            <a:ext cx="2251807" cy="1941213"/>
            <a:chOff x="2337488" y="4603561"/>
            <a:chExt cx="2251807" cy="1941213"/>
          </a:xfrm>
        </p:grpSpPr>
        <p:sp>
          <p:nvSpPr>
            <p:cNvPr id="28" name="六角形 27"/>
            <p:cNvSpPr/>
            <p:nvPr/>
          </p:nvSpPr>
          <p:spPr>
            <a:xfrm>
              <a:off x="2337488" y="4603561"/>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3066348" y="461671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6</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4" name="グループ化 43"/>
          <p:cNvGrpSpPr/>
          <p:nvPr/>
        </p:nvGrpSpPr>
        <p:grpSpPr>
          <a:xfrm>
            <a:off x="4360291" y="5418667"/>
            <a:ext cx="2251807" cy="1941213"/>
            <a:chOff x="4360291" y="5659536"/>
            <a:chExt cx="2251807" cy="1941213"/>
          </a:xfrm>
        </p:grpSpPr>
        <p:sp>
          <p:nvSpPr>
            <p:cNvPr id="29" name="六角形 28"/>
            <p:cNvSpPr/>
            <p:nvPr/>
          </p:nvSpPr>
          <p:spPr>
            <a:xfrm>
              <a:off x="4360291" y="5659536"/>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5137317" y="5659536"/>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7P</a:t>
              </a:r>
              <a:endParaRPr kumimoji="1" lang="ja-JP" altLang="en-US" sz="3200" dirty="0">
                <a:latin typeface="Black Ops One" panose="02000000000000000000" pitchFamily="2" charset="0"/>
              </a:endParaRPr>
            </a:p>
          </p:txBody>
        </p:sp>
      </p:grpSp>
      <p:grpSp>
        <p:nvGrpSpPr>
          <p:cNvPr id="47" name="グループ化 46"/>
          <p:cNvGrpSpPr/>
          <p:nvPr/>
        </p:nvGrpSpPr>
        <p:grpSpPr>
          <a:xfrm>
            <a:off x="289113" y="5468624"/>
            <a:ext cx="2251807" cy="1941213"/>
            <a:chOff x="289113" y="5709493"/>
            <a:chExt cx="2251807" cy="1941213"/>
          </a:xfrm>
        </p:grpSpPr>
        <p:sp>
          <p:nvSpPr>
            <p:cNvPr id="30" name="六角形 29"/>
            <p:cNvSpPr/>
            <p:nvPr/>
          </p:nvSpPr>
          <p:spPr>
            <a:xfrm>
              <a:off x="289113" y="570949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960325" y="5783427"/>
              <a:ext cx="990701" cy="584775"/>
            </a:xfrm>
            <a:prstGeom prst="rect">
              <a:avLst/>
            </a:prstGeom>
            <a:noFill/>
          </p:spPr>
          <p:txBody>
            <a:bodyPr wrap="square" rtlCol="0">
              <a:spAutoFit/>
            </a:bodyPr>
            <a:lstStyle/>
            <a:p>
              <a:pPr algn="ctr"/>
              <a:r>
                <a:rPr lang="en-US" altLang="ja-JP" sz="3200" dirty="0">
                  <a:latin typeface="Black Ops One" panose="02000000000000000000" pitchFamily="2" charset="0"/>
                </a:rPr>
                <a:t>8</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6" name="グループ化 45"/>
          <p:cNvGrpSpPr/>
          <p:nvPr/>
        </p:nvGrpSpPr>
        <p:grpSpPr>
          <a:xfrm>
            <a:off x="2337488" y="6493216"/>
            <a:ext cx="2251807" cy="1941213"/>
            <a:chOff x="2337488" y="6734085"/>
            <a:chExt cx="2251807" cy="1941213"/>
          </a:xfrm>
        </p:grpSpPr>
        <p:sp>
          <p:nvSpPr>
            <p:cNvPr id="31" name="六角形 30"/>
            <p:cNvSpPr/>
            <p:nvPr/>
          </p:nvSpPr>
          <p:spPr>
            <a:xfrm>
              <a:off x="2337488" y="6734085"/>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3087208" y="673408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9</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5" name="グループ化 44"/>
          <p:cNvGrpSpPr/>
          <p:nvPr/>
        </p:nvGrpSpPr>
        <p:grpSpPr>
          <a:xfrm>
            <a:off x="4343896" y="7556511"/>
            <a:ext cx="2251807" cy="1941213"/>
            <a:chOff x="4343896" y="7797380"/>
            <a:chExt cx="2251807" cy="1941213"/>
          </a:xfrm>
        </p:grpSpPr>
        <p:sp>
          <p:nvSpPr>
            <p:cNvPr id="32" name="六角形 31"/>
            <p:cNvSpPr/>
            <p:nvPr/>
          </p:nvSpPr>
          <p:spPr>
            <a:xfrm>
              <a:off x="4343896" y="779738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4879975" y="7845044"/>
              <a:ext cx="1290718"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11</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sp>
        <p:nvSpPr>
          <p:cNvPr id="48" name="テキスト ボックス 47"/>
          <p:cNvSpPr txBox="1"/>
          <p:nvPr/>
        </p:nvSpPr>
        <p:spPr>
          <a:xfrm>
            <a:off x="82671" y="1961756"/>
            <a:ext cx="2683042" cy="584775"/>
          </a:xfrm>
          <a:prstGeom prst="rect">
            <a:avLst/>
          </a:prstGeom>
          <a:noFill/>
        </p:spPr>
        <p:txBody>
          <a:bodyPr wrap="square" rtlCol="0">
            <a:spAutoFit/>
          </a:bodyPr>
          <a:lstStyle/>
          <a:p>
            <a:pPr algn="ctr"/>
            <a:r>
              <a:rPr kumimoji="1" lang="ja-JP" altLang="en-US" sz="3200" b="1" dirty="0" smtClean="0"/>
              <a:t>制作過程</a:t>
            </a:r>
            <a:endParaRPr kumimoji="1" lang="ja-JP" altLang="en-US" sz="3200" b="1" dirty="0"/>
          </a:p>
        </p:txBody>
      </p:sp>
      <p:sp>
        <p:nvSpPr>
          <p:cNvPr id="49" name="テキスト ボックス 48"/>
          <p:cNvSpPr txBox="1"/>
          <p:nvPr/>
        </p:nvSpPr>
        <p:spPr>
          <a:xfrm>
            <a:off x="2121868" y="2839852"/>
            <a:ext cx="2683042" cy="954107"/>
          </a:xfrm>
          <a:prstGeom prst="rect">
            <a:avLst/>
          </a:prstGeom>
          <a:noFill/>
        </p:spPr>
        <p:txBody>
          <a:bodyPr wrap="square" rtlCol="0">
            <a:spAutoFit/>
          </a:bodyPr>
          <a:lstStyle/>
          <a:p>
            <a:pPr algn="ctr"/>
            <a:r>
              <a:rPr kumimoji="1" lang="ja-JP" altLang="en-US" sz="2800" b="1" dirty="0" smtClean="0"/>
              <a:t>制作に</a:t>
            </a:r>
            <a:endParaRPr kumimoji="1" lang="en-US" altLang="ja-JP" sz="2800" b="1" dirty="0" smtClean="0"/>
          </a:p>
          <a:p>
            <a:pPr algn="ctr"/>
            <a:r>
              <a:rPr lang="ja-JP" altLang="en-US" sz="2800" b="1" dirty="0"/>
              <a:t>入</a:t>
            </a:r>
            <a:r>
              <a:rPr lang="ja-JP" altLang="en-US" sz="2800" b="1" dirty="0" smtClean="0"/>
              <a:t>るま</a:t>
            </a:r>
            <a:r>
              <a:rPr lang="ja-JP" altLang="en-US" sz="2800" b="1" dirty="0"/>
              <a:t>で</a:t>
            </a:r>
            <a:endParaRPr kumimoji="1" lang="ja-JP" altLang="en-US" sz="2800" b="1" dirty="0"/>
          </a:p>
        </p:txBody>
      </p:sp>
      <p:sp>
        <p:nvSpPr>
          <p:cNvPr id="50" name="テキスト ボックス 49"/>
          <p:cNvSpPr txBox="1"/>
          <p:nvPr/>
        </p:nvSpPr>
        <p:spPr>
          <a:xfrm>
            <a:off x="4128278" y="4141419"/>
            <a:ext cx="2683042" cy="400110"/>
          </a:xfrm>
          <a:prstGeom prst="rect">
            <a:avLst/>
          </a:prstGeom>
          <a:noFill/>
        </p:spPr>
        <p:txBody>
          <a:bodyPr wrap="square" rtlCol="0">
            <a:spAutoFit/>
          </a:bodyPr>
          <a:lstStyle/>
          <a:p>
            <a:pPr algn="ctr"/>
            <a:r>
              <a:rPr lang="ja-JP" altLang="en-US" sz="2000" b="1" dirty="0"/>
              <a:t>プロトタイプ版</a:t>
            </a:r>
            <a:endParaRPr kumimoji="1" lang="ja-JP" altLang="en-US" sz="2000" b="1" dirty="0"/>
          </a:p>
        </p:txBody>
      </p:sp>
      <p:sp>
        <p:nvSpPr>
          <p:cNvPr id="51" name="テキスト ボックス 50"/>
          <p:cNvSpPr txBox="1"/>
          <p:nvPr/>
        </p:nvSpPr>
        <p:spPr>
          <a:xfrm>
            <a:off x="582108" y="4052680"/>
            <a:ext cx="1684173" cy="646331"/>
          </a:xfrm>
          <a:prstGeom prst="rect">
            <a:avLst/>
          </a:prstGeom>
          <a:noFill/>
        </p:spPr>
        <p:txBody>
          <a:bodyPr wrap="square" rtlCol="0">
            <a:spAutoFit/>
          </a:bodyPr>
          <a:lstStyle/>
          <a:p>
            <a:pPr algn="ctr"/>
            <a:r>
              <a:rPr lang="en-US" altLang="ja-JP" sz="3600" b="1" dirty="0"/>
              <a:t>α</a:t>
            </a:r>
            <a:r>
              <a:rPr lang="ja-JP" altLang="en-US" sz="3600" b="1" dirty="0" smtClean="0"/>
              <a:t>版</a:t>
            </a:r>
            <a:endParaRPr kumimoji="1" lang="ja-JP" altLang="en-US" sz="3600" b="1" dirty="0"/>
          </a:p>
        </p:txBody>
      </p:sp>
      <p:sp>
        <p:nvSpPr>
          <p:cNvPr id="52" name="テキスト ボックス 51"/>
          <p:cNvSpPr txBox="1"/>
          <p:nvPr/>
        </p:nvSpPr>
        <p:spPr>
          <a:xfrm>
            <a:off x="2621305" y="5081856"/>
            <a:ext cx="1684173" cy="646331"/>
          </a:xfrm>
          <a:prstGeom prst="rect">
            <a:avLst/>
          </a:prstGeom>
          <a:noFill/>
        </p:spPr>
        <p:txBody>
          <a:bodyPr wrap="square" rtlCol="0">
            <a:spAutoFit/>
          </a:bodyPr>
          <a:lstStyle/>
          <a:p>
            <a:pPr algn="ctr"/>
            <a:r>
              <a:rPr lang="en-US" altLang="ja-JP" sz="3600" b="1" dirty="0" smtClean="0"/>
              <a:t>β</a:t>
            </a:r>
            <a:r>
              <a:rPr lang="ja-JP" altLang="en-US" sz="3600" b="1" dirty="0" smtClean="0"/>
              <a:t>版</a:t>
            </a:r>
            <a:endParaRPr kumimoji="1" lang="ja-JP" altLang="en-US" sz="3600" b="1" dirty="0"/>
          </a:p>
        </p:txBody>
      </p:sp>
      <p:sp>
        <p:nvSpPr>
          <p:cNvPr id="53" name="テキスト ボックス 52"/>
          <p:cNvSpPr txBox="1"/>
          <p:nvPr/>
        </p:nvSpPr>
        <p:spPr>
          <a:xfrm>
            <a:off x="3890652" y="6194323"/>
            <a:ext cx="3191083" cy="523220"/>
          </a:xfrm>
          <a:prstGeom prst="rect">
            <a:avLst/>
          </a:prstGeom>
          <a:noFill/>
        </p:spPr>
        <p:txBody>
          <a:bodyPr wrap="square" rtlCol="0">
            <a:spAutoFit/>
          </a:bodyPr>
          <a:lstStyle/>
          <a:p>
            <a:pPr algn="ctr"/>
            <a:r>
              <a:rPr lang="ja-JP" altLang="en-US" sz="2800" b="1" dirty="0" smtClean="0"/>
              <a:t>マスター版</a:t>
            </a:r>
            <a:endParaRPr kumimoji="1" lang="ja-JP" altLang="en-US" sz="2800" b="1" dirty="0"/>
          </a:p>
        </p:txBody>
      </p:sp>
      <p:sp>
        <p:nvSpPr>
          <p:cNvPr id="54" name="テキスト ボックス 53"/>
          <p:cNvSpPr txBox="1"/>
          <p:nvPr/>
        </p:nvSpPr>
        <p:spPr>
          <a:xfrm>
            <a:off x="-171350" y="6173038"/>
            <a:ext cx="3191083" cy="954107"/>
          </a:xfrm>
          <a:prstGeom prst="rect">
            <a:avLst/>
          </a:prstGeom>
          <a:noFill/>
        </p:spPr>
        <p:txBody>
          <a:bodyPr wrap="square" rtlCol="0">
            <a:spAutoFit/>
          </a:bodyPr>
          <a:lstStyle/>
          <a:p>
            <a:pPr algn="ctr"/>
            <a:r>
              <a:rPr lang="ja-JP" altLang="en-US" sz="2800" b="1" dirty="0"/>
              <a:t>ブース</a:t>
            </a:r>
            <a:r>
              <a:rPr lang="ja-JP" altLang="en-US" sz="2800" b="1" dirty="0" smtClean="0"/>
              <a:t>設営</a:t>
            </a:r>
            <a:endParaRPr lang="en-US" altLang="ja-JP" sz="2800" b="1" dirty="0" smtClean="0"/>
          </a:p>
          <a:p>
            <a:pPr algn="ctr"/>
            <a:r>
              <a:rPr lang="ja-JP" altLang="en-US" sz="2800" b="1" dirty="0" smtClean="0"/>
              <a:t>制作</a:t>
            </a:r>
            <a:r>
              <a:rPr lang="ja-JP" altLang="en-US" sz="2800" b="1" dirty="0"/>
              <a:t>秘話</a:t>
            </a:r>
            <a:endParaRPr lang="en-US" altLang="ja-JP" sz="2800" b="1" dirty="0" smtClean="0"/>
          </a:p>
        </p:txBody>
      </p:sp>
      <p:sp>
        <p:nvSpPr>
          <p:cNvPr id="55" name="テキスト ボックス 54"/>
          <p:cNvSpPr txBox="1"/>
          <p:nvPr/>
        </p:nvSpPr>
        <p:spPr>
          <a:xfrm>
            <a:off x="2137825" y="7021843"/>
            <a:ext cx="2703094" cy="954107"/>
          </a:xfrm>
          <a:prstGeom prst="rect">
            <a:avLst/>
          </a:prstGeom>
          <a:noFill/>
        </p:spPr>
        <p:txBody>
          <a:bodyPr wrap="square" rtlCol="0">
            <a:spAutoFit/>
          </a:bodyPr>
          <a:lstStyle/>
          <a:p>
            <a:pPr algn="ctr"/>
            <a:r>
              <a:rPr lang="ja-JP" altLang="en-US" sz="2800" b="1" dirty="0" smtClean="0"/>
              <a:t>卒プレ</a:t>
            </a:r>
            <a:endParaRPr lang="en-US" altLang="ja-JP" sz="2800" b="1" dirty="0" smtClean="0"/>
          </a:p>
          <a:p>
            <a:pPr algn="ctr"/>
            <a:r>
              <a:rPr lang="ja-JP" altLang="en-US" sz="2800" b="1" dirty="0"/>
              <a:t>当日</a:t>
            </a:r>
            <a:r>
              <a:rPr lang="ja-JP" altLang="en-US" sz="2800" b="1" dirty="0" smtClean="0"/>
              <a:t>の様子</a:t>
            </a:r>
            <a:endParaRPr lang="en-US" altLang="ja-JP" sz="2800" b="1" dirty="0" smtClean="0"/>
          </a:p>
        </p:txBody>
      </p:sp>
      <p:sp>
        <p:nvSpPr>
          <p:cNvPr id="56" name="テキスト ボックス 55"/>
          <p:cNvSpPr txBox="1"/>
          <p:nvPr/>
        </p:nvSpPr>
        <p:spPr>
          <a:xfrm>
            <a:off x="4327563" y="8161030"/>
            <a:ext cx="2395542" cy="954107"/>
          </a:xfrm>
          <a:prstGeom prst="rect">
            <a:avLst/>
          </a:prstGeom>
          <a:noFill/>
        </p:spPr>
        <p:txBody>
          <a:bodyPr wrap="square" rtlCol="0">
            <a:spAutoFit/>
          </a:bodyPr>
          <a:lstStyle/>
          <a:p>
            <a:pPr algn="ctr"/>
            <a:r>
              <a:rPr lang="ja-JP" altLang="en-US" sz="2800" b="1" dirty="0" smtClean="0"/>
              <a:t>制作者</a:t>
            </a:r>
            <a:endParaRPr lang="en-US" altLang="ja-JP" sz="2800" b="1" dirty="0" smtClean="0"/>
          </a:p>
          <a:p>
            <a:pPr algn="ctr"/>
            <a:r>
              <a:rPr lang="ja-JP" altLang="en-US" sz="2800" b="1" dirty="0"/>
              <a:t>コメント</a:t>
            </a:r>
            <a:endParaRPr lang="en-US" altLang="ja-JP" sz="2800" b="1" dirty="0" smtClean="0"/>
          </a:p>
        </p:txBody>
      </p:sp>
      <p:sp>
        <p:nvSpPr>
          <p:cNvPr id="58" name="テキスト ボックス 57"/>
          <p:cNvSpPr txBox="1"/>
          <p:nvPr/>
        </p:nvSpPr>
        <p:spPr>
          <a:xfrm>
            <a:off x="2446308" y="88990"/>
            <a:ext cx="1965384" cy="923330"/>
          </a:xfrm>
          <a:prstGeom prst="rect">
            <a:avLst/>
          </a:prstGeom>
          <a:noFill/>
          <a:ln w="38100" cmpd="dbl">
            <a:noFill/>
            <a:prstDash val="solid"/>
            <a:bevel/>
          </a:ln>
        </p:spPr>
        <p:txBody>
          <a:bodyPr wrap="square" rtlCol="0">
            <a:spAutoFit/>
          </a:bodyPr>
          <a:lstStyle/>
          <a:p>
            <a:pPr algn="ctr"/>
            <a:r>
              <a:rPr lang="ja-JP" altLang="en-US" sz="5400" b="1" dirty="0"/>
              <a:t>目次</a:t>
            </a:r>
            <a:endParaRPr kumimoji="1" lang="ja-JP" altLang="en-US" sz="1600" b="1" dirty="0"/>
          </a:p>
        </p:txBody>
      </p:sp>
    </p:spTree>
    <p:extLst>
      <p:ext uri="{BB962C8B-B14F-4D97-AF65-F5344CB8AC3E}">
        <p14:creationId xmlns:p14="http://schemas.microsoft.com/office/powerpoint/2010/main" val="2532610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下矢印 11"/>
          <p:cNvSpPr/>
          <p:nvPr/>
        </p:nvSpPr>
        <p:spPr>
          <a:xfrm>
            <a:off x="76214" y="1203158"/>
            <a:ext cx="994598" cy="8498704"/>
          </a:xfrm>
          <a:prstGeom prst="downArrow">
            <a:avLst>
              <a:gd name="adj1" fmla="val 71538"/>
              <a:gd name="adj2" fmla="val 50000"/>
            </a:avLst>
          </a:prstGeom>
          <a:gradFill>
            <a:gsLst>
              <a:gs pos="0">
                <a:schemeClr val="accent1">
                  <a:lumMod val="5000"/>
                  <a:lumOff val="95000"/>
                </a:schemeClr>
              </a:gs>
              <a:gs pos="61000">
                <a:srgbClr val="00C210"/>
              </a:gs>
              <a:gs pos="100000">
                <a:srgbClr val="00C210"/>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1167068" y="1215741"/>
            <a:ext cx="5558589" cy="610657"/>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話し合い・提案書・企画書・ブース設営図</a:t>
            </a:r>
            <a:endParaRPr kumimoji="1" lang="en-US" altLang="ja-JP" dirty="0" smtClean="0"/>
          </a:p>
          <a:p>
            <a:pPr algn="ctr"/>
            <a:r>
              <a:rPr lang="ja-JP" altLang="en-US" dirty="0" smtClean="0"/>
              <a:t>仕様書・ガントチャート・プロトタイプ版提出</a:t>
            </a:r>
            <a:endParaRPr kumimoji="1" lang="ja-JP" altLang="en-US" dirty="0"/>
          </a:p>
        </p:txBody>
      </p:sp>
      <p:sp>
        <p:nvSpPr>
          <p:cNvPr id="8" name="正方形/長方形 7"/>
          <p:cNvSpPr/>
          <p:nvPr/>
        </p:nvSpPr>
        <p:spPr>
          <a:xfrm>
            <a:off x="1167068" y="6770244"/>
            <a:ext cx="5558588" cy="61796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マスター版・</a:t>
            </a:r>
            <a:r>
              <a:rPr kumimoji="1" lang="en-US" altLang="ja-JP" dirty="0" smtClean="0"/>
              <a:t>PV</a:t>
            </a:r>
            <a:r>
              <a:rPr kumimoji="1" lang="ja-JP" altLang="en-US" dirty="0" smtClean="0"/>
              <a:t>提出</a:t>
            </a:r>
            <a:endParaRPr kumimoji="1" lang="en-US" altLang="ja-JP" dirty="0" smtClean="0"/>
          </a:p>
          <a:p>
            <a:pPr algn="ctr"/>
            <a:r>
              <a:rPr lang="ja-JP" altLang="en-US" dirty="0" smtClean="0"/>
              <a:t>卒業プレゼンテーション</a:t>
            </a:r>
            <a:endParaRPr kumimoji="1" lang="ja-JP" altLang="en-US" dirty="0"/>
          </a:p>
        </p:txBody>
      </p:sp>
      <p:sp>
        <p:nvSpPr>
          <p:cNvPr id="9" name="正方形/長方形 8"/>
          <p:cNvSpPr/>
          <p:nvPr/>
        </p:nvSpPr>
        <p:spPr>
          <a:xfrm>
            <a:off x="1167068" y="5091859"/>
            <a:ext cx="5558588" cy="59772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altLang="ja-JP" dirty="0" smtClean="0">
                <a:solidFill>
                  <a:schemeClr val="tx1"/>
                </a:solidFill>
              </a:rPr>
              <a:t>β</a:t>
            </a:r>
            <a:r>
              <a:rPr lang="ja-JP" altLang="en-US" dirty="0" smtClean="0">
                <a:solidFill>
                  <a:schemeClr val="tx1"/>
                </a:solidFill>
              </a:rPr>
              <a:t>版・スクリーンショット・プレイ動画提出</a:t>
            </a:r>
            <a:endParaRPr lang="en-US" altLang="ja-JP" dirty="0" smtClean="0">
              <a:solidFill>
                <a:schemeClr val="tx1"/>
              </a:solidFill>
            </a:endParaRPr>
          </a:p>
          <a:p>
            <a:pPr algn="ctr"/>
            <a:r>
              <a:rPr lang="ja-JP" altLang="en-US" dirty="0">
                <a:solidFill>
                  <a:schemeClr val="tx1"/>
                </a:solidFill>
              </a:rPr>
              <a:t>最後</a:t>
            </a:r>
            <a:r>
              <a:rPr lang="ja-JP" altLang="en-US" dirty="0" smtClean="0">
                <a:solidFill>
                  <a:schemeClr val="tx1"/>
                </a:solidFill>
              </a:rPr>
              <a:t>の冬休み</a:t>
            </a:r>
            <a:endParaRPr lang="en-US" altLang="ja-JP" dirty="0">
              <a:solidFill>
                <a:schemeClr val="tx1"/>
              </a:solidFill>
            </a:endParaRPr>
          </a:p>
        </p:txBody>
      </p:sp>
      <p:sp>
        <p:nvSpPr>
          <p:cNvPr id="10" name="正方形/長方形 9"/>
          <p:cNvSpPr/>
          <p:nvPr/>
        </p:nvSpPr>
        <p:spPr>
          <a:xfrm>
            <a:off x="1167067" y="3119498"/>
            <a:ext cx="5558589" cy="610292"/>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プレ</a:t>
            </a:r>
            <a:r>
              <a:rPr kumimoji="1" lang="en-US" altLang="ja-JP" dirty="0" smtClean="0"/>
              <a:t>α</a:t>
            </a:r>
            <a:r>
              <a:rPr kumimoji="1" lang="ja-JP" altLang="en-US" dirty="0" smtClean="0"/>
              <a:t>版・プレイ動画</a:t>
            </a:r>
            <a:r>
              <a:rPr lang="ja-JP" altLang="en-US" dirty="0" smtClean="0"/>
              <a:t>・</a:t>
            </a:r>
            <a:r>
              <a:rPr lang="en-US" altLang="ja-JP" dirty="0" smtClean="0"/>
              <a:t>α</a:t>
            </a:r>
            <a:r>
              <a:rPr lang="ja-JP" altLang="en-US" dirty="0" smtClean="0"/>
              <a:t>版</a:t>
            </a:r>
            <a:endParaRPr lang="en-US" altLang="ja-JP" dirty="0" smtClean="0"/>
          </a:p>
          <a:p>
            <a:pPr algn="ctr"/>
            <a:r>
              <a:rPr kumimoji="1" lang="ja-JP" altLang="en-US" dirty="0" smtClean="0"/>
              <a:t>操作</a:t>
            </a:r>
            <a:r>
              <a:rPr kumimoji="1" lang="ja-JP" altLang="en-US" dirty="0"/>
              <a:t>説明書</a:t>
            </a:r>
            <a:r>
              <a:rPr kumimoji="1" lang="ja-JP" altLang="en-US" dirty="0" smtClean="0"/>
              <a:t>の提出</a:t>
            </a:r>
            <a:endParaRPr kumimoji="1" lang="ja-JP" altLang="en-US" dirty="0"/>
          </a:p>
        </p:txBody>
      </p:sp>
      <p:sp>
        <p:nvSpPr>
          <p:cNvPr id="11" name="正方形/長方形 10"/>
          <p:cNvSpPr/>
          <p:nvPr/>
        </p:nvSpPr>
        <p:spPr>
          <a:xfrm>
            <a:off x="1167068" y="8331234"/>
            <a:ext cx="5558588" cy="444181"/>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アーカイブ作成</a:t>
            </a:r>
            <a:endParaRPr kumimoji="1" lang="ja-JP" altLang="en-US" dirty="0"/>
          </a:p>
        </p:txBody>
      </p:sp>
      <p:sp>
        <p:nvSpPr>
          <p:cNvPr id="21"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2</a:t>
            </a:r>
            <a:endParaRPr lang="ja-JP" altLang="en-US" sz="2400" dirty="0">
              <a:latin typeface="Black Ops One" panose="02000000000000000000" pitchFamily="2" charset="0"/>
            </a:endParaRPr>
          </a:p>
        </p:txBody>
      </p:sp>
      <p:sp>
        <p:nvSpPr>
          <p:cNvPr id="23" name="正方形/長方形 22"/>
          <p:cNvSpPr/>
          <p:nvPr/>
        </p:nvSpPr>
        <p:spPr>
          <a:xfrm>
            <a:off x="1167067" y="1914628"/>
            <a:ext cx="5558589" cy="107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1167067" y="3841479"/>
            <a:ext cx="5558589" cy="109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167067" y="5816170"/>
            <a:ext cx="5558589" cy="846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1167067" y="7506413"/>
            <a:ext cx="5558589" cy="691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167067" y="8853950"/>
            <a:ext cx="5558589" cy="562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ホームベース 28"/>
          <p:cNvSpPr/>
          <p:nvPr/>
        </p:nvSpPr>
        <p:spPr>
          <a:xfrm>
            <a:off x="76215" y="1180007"/>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10</a:t>
            </a:r>
            <a:r>
              <a:rPr kumimoji="1" lang="ja-JP" altLang="en-US" sz="3200" b="1" dirty="0" smtClean="0"/>
              <a:t>月</a:t>
            </a:r>
            <a:endParaRPr kumimoji="1" lang="ja-JP" altLang="en-US" sz="3200" b="1" dirty="0"/>
          </a:p>
        </p:txBody>
      </p:sp>
      <p:sp>
        <p:nvSpPr>
          <p:cNvPr id="30" name="ホームベース 29"/>
          <p:cNvSpPr/>
          <p:nvPr/>
        </p:nvSpPr>
        <p:spPr>
          <a:xfrm>
            <a:off x="76214" y="308358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11</a:t>
            </a:r>
            <a:r>
              <a:rPr kumimoji="1" lang="ja-JP" altLang="en-US" sz="3200" b="1" dirty="0" smtClean="0"/>
              <a:t>月</a:t>
            </a:r>
            <a:endParaRPr kumimoji="1" lang="ja-JP" altLang="en-US" sz="3200" b="1" dirty="0"/>
          </a:p>
        </p:txBody>
      </p:sp>
      <p:sp>
        <p:nvSpPr>
          <p:cNvPr id="31" name="ホームベース 30"/>
          <p:cNvSpPr/>
          <p:nvPr/>
        </p:nvSpPr>
        <p:spPr>
          <a:xfrm>
            <a:off x="79622" y="5058805"/>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12</a:t>
            </a:r>
            <a:r>
              <a:rPr kumimoji="1" lang="ja-JP" altLang="en-US" sz="3200" b="1" dirty="0" smtClean="0"/>
              <a:t>月</a:t>
            </a:r>
            <a:endParaRPr kumimoji="1" lang="ja-JP" altLang="en-US" sz="3200" b="1" dirty="0"/>
          </a:p>
        </p:txBody>
      </p:sp>
      <p:sp>
        <p:nvSpPr>
          <p:cNvPr id="32" name="ホームベース 31"/>
          <p:cNvSpPr/>
          <p:nvPr/>
        </p:nvSpPr>
        <p:spPr>
          <a:xfrm>
            <a:off x="76214" y="673816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t>1</a:t>
            </a:r>
            <a:r>
              <a:rPr kumimoji="1" lang="ja-JP" altLang="en-US" sz="3200" b="1" dirty="0" smtClean="0"/>
              <a:t>月</a:t>
            </a:r>
            <a:endParaRPr kumimoji="1" lang="ja-JP" altLang="en-US" sz="3200" b="1" dirty="0"/>
          </a:p>
        </p:txBody>
      </p:sp>
      <p:sp>
        <p:nvSpPr>
          <p:cNvPr id="33" name="ホームベース 32"/>
          <p:cNvSpPr/>
          <p:nvPr/>
        </p:nvSpPr>
        <p:spPr>
          <a:xfrm>
            <a:off x="76214" y="822001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smtClean="0"/>
              <a:t>2</a:t>
            </a:r>
            <a:r>
              <a:rPr kumimoji="1" lang="ja-JP" altLang="en-US" sz="3200" b="1" dirty="0" smtClean="0"/>
              <a:t>月</a:t>
            </a:r>
            <a:endParaRPr kumimoji="1" lang="ja-JP" altLang="en-US" sz="3200" b="1" dirty="0"/>
          </a:p>
        </p:txBody>
      </p:sp>
      <p:sp>
        <p:nvSpPr>
          <p:cNvPr id="34" name="テキスト ボックス 33"/>
          <p:cNvSpPr txBox="1"/>
          <p:nvPr/>
        </p:nvSpPr>
        <p:spPr>
          <a:xfrm>
            <a:off x="1616854"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制作</a:t>
            </a:r>
            <a:r>
              <a:rPr lang="ja-JP" altLang="en-US" sz="5400" b="1" dirty="0"/>
              <a:t>過程</a:t>
            </a:r>
            <a:endParaRPr kumimoji="1" lang="ja-JP" altLang="en-US" sz="1600" b="1" dirty="0"/>
          </a:p>
        </p:txBody>
      </p:sp>
    </p:spTree>
    <p:extLst>
      <p:ext uri="{BB962C8B-B14F-4D97-AF65-F5344CB8AC3E}">
        <p14:creationId xmlns:p14="http://schemas.microsoft.com/office/powerpoint/2010/main" val="359672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p:cNvSpPr/>
          <p:nvPr/>
        </p:nvSpPr>
        <p:spPr>
          <a:xfrm>
            <a:off x="-123825" y="5116727"/>
            <a:ext cx="3438524" cy="485594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041" y="6305579"/>
            <a:ext cx="2328246" cy="3364479"/>
          </a:xfrm>
          <a:prstGeom prst="rect">
            <a:avLst/>
          </a:prstGeom>
          <a:ln w="38100">
            <a:noFill/>
          </a:ln>
          <a:effectLst>
            <a:glow rad="38100">
              <a:schemeClr val="tx2">
                <a:lumMod val="50000"/>
              </a:schemeClr>
            </a:glow>
          </a:effectLst>
        </p:spPr>
      </p:pic>
      <p:sp>
        <p:nvSpPr>
          <p:cNvPr id="1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3</a:t>
            </a:r>
            <a:endParaRPr lang="ja-JP" altLang="en-US" sz="2400" dirty="0">
              <a:latin typeface="Black Ops One" panose="02000000000000000000" pitchFamily="2" charset="0"/>
            </a:endParaRPr>
          </a:p>
        </p:txBody>
      </p:sp>
      <p:sp>
        <p:nvSpPr>
          <p:cNvPr id="37" name="角丸四角形 36"/>
          <p:cNvSpPr/>
          <p:nvPr/>
        </p:nvSpPr>
        <p:spPr>
          <a:xfrm>
            <a:off x="194199" y="2874114"/>
            <a:ext cx="3019124" cy="1442752"/>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87849" y="55001"/>
            <a:ext cx="5690409" cy="923330"/>
          </a:xfrm>
          <a:prstGeom prst="rect">
            <a:avLst/>
          </a:prstGeom>
          <a:noFill/>
          <a:ln w="38100" cmpd="dbl">
            <a:noFill/>
            <a:prstDash val="solid"/>
            <a:bevel/>
          </a:ln>
        </p:spPr>
        <p:txBody>
          <a:bodyPr wrap="square" rtlCol="0">
            <a:spAutoFit/>
          </a:bodyPr>
          <a:lstStyle/>
          <a:p>
            <a:pPr algn="ctr"/>
            <a:r>
              <a:rPr lang="ja-JP" altLang="en-US" sz="5400" b="1" dirty="0"/>
              <a:t>制作</a:t>
            </a:r>
            <a:r>
              <a:rPr lang="ja-JP" altLang="en-US" sz="5400" b="1" dirty="0" smtClean="0"/>
              <a:t>に入るまで</a:t>
            </a:r>
            <a:endParaRPr kumimoji="1" lang="ja-JP" altLang="en-US" sz="5400" b="1" dirty="0"/>
          </a:p>
        </p:txBody>
      </p:sp>
      <p:sp>
        <p:nvSpPr>
          <p:cNvPr id="2" name="ホームベース 1"/>
          <p:cNvSpPr/>
          <p:nvPr/>
        </p:nvSpPr>
        <p:spPr>
          <a:xfrm>
            <a:off x="-114300" y="4584526"/>
            <a:ext cx="3429000"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t>提案書作成</a:t>
            </a:r>
            <a:endParaRPr kumimoji="1" lang="ja-JP" altLang="en-US" sz="2800" b="1" dirty="0"/>
          </a:p>
        </p:txBody>
      </p:sp>
      <p:sp>
        <p:nvSpPr>
          <p:cNvPr id="22" name="六角形 21"/>
          <p:cNvSpPr/>
          <p:nvPr/>
        </p:nvSpPr>
        <p:spPr>
          <a:xfrm>
            <a:off x="194199"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rotWithShape="1">
          <a:blip r:embed="rId3">
            <a:extLst>
              <a:ext uri="{BEBA8EAE-BF5A-486C-A8C5-ECC9F3942E4B}">
                <a14:imgProps xmlns:a14="http://schemas.microsoft.com/office/drawing/2010/main">
                  <a14:imgLayer r:embed="rId4">
                    <a14:imgEffect>
                      <a14:artisticMark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9613" t="4600" r="48054" b="38318"/>
          <a:stretch/>
        </p:blipFill>
        <p:spPr>
          <a:xfrm>
            <a:off x="1737136" y="1936038"/>
            <a:ext cx="1045120" cy="843832"/>
          </a:xfrm>
          <a:prstGeom prst="rect">
            <a:avLst/>
          </a:prstGeom>
        </p:spPr>
      </p:pic>
      <p:sp>
        <p:nvSpPr>
          <p:cNvPr id="23" name="テキスト ボックス 22"/>
          <p:cNvSpPr txBox="1"/>
          <p:nvPr/>
        </p:nvSpPr>
        <p:spPr>
          <a:xfrm>
            <a:off x="877626" y="1001456"/>
            <a:ext cx="1570529" cy="400110"/>
          </a:xfrm>
          <a:prstGeom prst="rect">
            <a:avLst/>
          </a:prstGeom>
          <a:noFill/>
        </p:spPr>
        <p:txBody>
          <a:bodyPr wrap="square" rtlCol="0">
            <a:spAutoFit/>
          </a:bodyPr>
          <a:lstStyle/>
          <a:p>
            <a:pPr algn="ctr"/>
            <a:r>
              <a:rPr kumimoji="1" lang="ja-JP" altLang="en-US" sz="2000" b="1" dirty="0" smtClean="0"/>
              <a:t>制作テーマ</a:t>
            </a:r>
            <a:endParaRPr kumimoji="1" lang="ja-JP" altLang="en-US" sz="2000" b="1" dirty="0"/>
          </a:p>
        </p:txBody>
      </p:sp>
      <p:sp>
        <p:nvSpPr>
          <p:cNvPr id="24" name="六角形 23"/>
          <p:cNvSpPr/>
          <p:nvPr/>
        </p:nvSpPr>
        <p:spPr>
          <a:xfrm>
            <a:off x="3641528"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669463" y="1502655"/>
            <a:ext cx="921965" cy="1303044"/>
          </a:xfrm>
          <a:prstGeom prst="rect">
            <a:avLst/>
          </a:prstGeom>
        </p:spPr>
      </p:pic>
      <p:sp>
        <p:nvSpPr>
          <p:cNvPr id="25" name="テキスト ボックス 24"/>
          <p:cNvSpPr txBox="1"/>
          <p:nvPr/>
        </p:nvSpPr>
        <p:spPr>
          <a:xfrm>
            <a:off x="4073900" y="1012708"/>
            <a:ext cx="2072640" cy="400110"/>
          </a:xfrm>
          <a:prstGeom prst="rect">
            <a:avLst/>
          </a:prstGeom>
          <a:noFill/>
        </p:spPr>
        <p:txBody>
          <a:bodyPr wrap="square" rtlCol="0">
            <a:spAutoFit/>
          </a:bodyPr>
          <a:lstStyle/>
          <a:p>
            <a:pPr algn="ctr"/>
            <a:r>
              <a:rPr lang="ja-JP" altLang="en-US" sz="2000" b="1" dirty="0"/>
              <a:t>留意点</a:t>
            </a:r>
            <a:endParaRPr kumimoji="1" lang="ja-JP" altLang="en-US" sz="2000" b="1" dirty="0"/>
          </a:p>
        </p:txBody>
      </p:sp>
      <p:sp>
        <p:nvSpPr>
          <p:cNvPr id="26" name="十字形 25"/>
          <p:cNvSpPr/>
          <p:nvPr/>
        </p:nvSpPr>
        <p:spPr>
          <a:xfrm>
            <a:off x="2972376" y="1707994"/>
            <a:ext cx="840224" cy="840224"/>
          </a:xfrm>
          <a:prstGeom prst="plus">
            <a:avLst>
              <a:gd name="adj" fmla="val 44372"/>
            </a:avLst>
          </a:prstGeom>
          <a:solidFill>
            <a:schemeClr val="accent1"/>
          </a:solidFill>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2717" y="1525625"/>
            <a:ext cx="1107651" cy="944255"/>
          </a:xfrm>
          <a:prstGeom prst="rect">
            <a:avLst/>
          </a:prstGeom>
        </p:spPr>
      </p:pic>
      <p:sp>
        <p:nvSpPr>
          <p:cNvPr id="29" name="テキスト ボックス 28"/>
          <p:cNvSpPr txBox="1"/>
          <p:nvPr/>
        </p:nvSpPr>
        <p:spPr>
          <a:xfrm>
            <a:off x="3905533" y="2465846"/>
            <a:ext cx="2475924" cy="369332"/>
          </a:xfrm>
          <a:prstGeom prst="rect">
            <a:avLst/>
          </a:prstGeom>
          <a:noFill/>
        </p:spPr>
        <p:txBody>
          <a:bodyPr wrap="square" rtlCol="0">
            <a:spAutoFit/>
          </a:bodyPr>
          <a:lstStyle/>
          <a:p>
            <a:pPr algn="ctr"/>
            <a:r>
              <a:rPr lang="en-US" altLang="ja-JP" sz="900" b="1" dirty="0" smtClean="0">
                <a:effectLst>
                  <a:glow rad="63500">
                    <a:schemeClr val="bg1"/>
                  </a:glow>
                </a:effectLst>
              </a:rPr>
              <a:t>※ </a:t>
            </a:r>
            <a:r>
              <a:rPr lang="ja-JP" altLang="en-US" sz="900" b="1" dirty="0" smtClean="0">
                <a:effectLst>
                  <a:glow rad="63500">
                    <a:schemeClr val="bg1"/>
                  </a:glow>
                </a:effectLst>
              </a:rPr>
              <a:t>福岡</a:t>
            </a:r>
            <a:r>
              <a:rPr lang="ja-JP" altLang="en-US" sz="900" b="1" dirty="0">
                <a:effectLst>
                  <a:glow rad="63500">
                    <a:schemeClr val="bg1"/>
                  </a:glow>
                </a:effectLst>
              </a:rPr>
              <a:t>のゲーム制作会社</a:t>
            </a:r>
            <a:r>
              <a:rPr lang="en-US" altLang="ja-JP" sz="900" b="1" dirty="0">
                <a:effectLst>
                  <a:glow rad="63500">
                    <a:schemeClr val="bg1"/>
                  </a:glow>
                </a:effectLst>
              </a:rPr>
              <a:t>3</a:t>
            </a:r>
            <a:r>
              <a:rPr lang="ja-JP" altLang="en-US" sz="900" b="1" dirty="0">
                <a:effectLst>
                  <a:glow rad="63500">
                    <a:schemeClr val="bg1"/>
                  </a:glow>
                </a:effectLst>
              </a:rPr>
              <a:t>社が主催と</a:t>
            </a:r>
            <a:r>
              <a:rPr lang="ja-JP" altLang="en-US" sz="900" b="1" dirty="0" smtClean="0">
                <a:effectLst>
                  <a:glow rad="63500">
                    <a:schemeClr val="bg1"/>
                  </a:glow>
                </a:effectLst>
              </a:rPr>
              <a:t>なり</a:t>
            </a:r>
            <a:endParaRPr lang="en-US" altLang="ja-JP" sz="900" b="1" dirty="0" smtClean="0">
              <a:effectLst>
                <a:glow rad="63500">
                  <a:schemeClr val="bg1"/>
                </a:glow>
              </a:effectLst>
            </a:endParaRPr>
          </a:p>
          <a:p>
            <a:pPr algn="ctr"/>
            <a:r>
              <a:rPr lang="ja-JP" altLang="en-US" sz="900" b="1" dirty="0" smtClean="0">
                <a:effectLst>
                  <a:glow rad="63500">
                    <a:schemeClr val="bg1"/>
                  </a:glow>
                </a:effectLst>
              </a:rPr>
              <a:t>開催</a:t>
            </a:r>
            <a:r>
              <a:rPr lang="ja-JP" altLang="en-US" sz="900" b="1" dirty="0">
                <a:effectLst>
                  <a:glow rad="63500">
                    <a:schemeClr val="bg1"/>
                  </a:glow>
                </a:effectLst>
              </a:rPr>
              <a:t>されたゲームイベント</a:t>
            </a:r>
            <a:endParaRPr kumimoji="1" lang="ja-JP" altLang="en-US" sz="1050" b="1" dirty="0">
              <a:effectLst>
                <a:glow rad="63500">
                  <a:schemeClr val="bg1"/>
                </a:glow>
              </a:effectLst>
            </a:endParaRPr>
          </a:p>
        </p:txBody>
      </p:sp>
      <p:grpSp>
        <p:nvGrpSpPr>
          <p:cNvPr id="35" name="グループ化 34"/>
          <p:cNvGrpSpPr/>
          <p:nvPr/>
        </p:nvGrpSpPr>
        <p:grpSpPr>
          <a:xfrm>
            <a:off x="3774384" y="1648467"/>
            <a:ext cx="2800448" cy="865374"/>
            <a:chOff x="3649120" y="1717957"/>
            <a:chExt cx="3093272" cy="865374"/>
          </a:xfrm>
        </p:grpSpPr>
        <p:sp>
          <p:nvSpPr>
            <p:cNvPr id="28" name="テキスト ボックス 27"/>
            <p:cNvSpPr txBox="1"/>
            <p:nvPr/>
          </p:nvSpPr>
          <p:spPr>
            <a:xfrm>
              <a:off x="3649120" y="1752334"/>
              <a:ext cx="3093272" cy="830997"/>
            </a:xfrm>
            <a:prstGeom prst="rect">
              <a:avLst/>
            </a:prstGeom>
            <a:noFill/>
          </p:spPr>
          <p:txBody>
            <a:bodyPr wrap="square" rtlCol="0">
              <a:spAutoFit/>
            </a:bodyPr>
            <a:lstStyle/>
            <a:p>
              <a:pPr algn="ctr"/>
              <a:r>
                <a:rPr lang="en-US" altLang="ja-JP" sz="2400" b="1" dirty="0" smtClean="0">
                  <a:effectLst>
                    <a:glow rad="101600">
                      <a:schemeClr val="accent5">
                        <a:satMod val="175000"/>
                        <a:alpha val="40000"/>
                      </a:schemeClr>
                    </a:glow>
                  </a:effectLst>
                </a:rPr>
                <a:t>GFF AWARD 2020</a:t>
              </a:r>
            </a:p>
            <a:p>
              <a:pPr algn="ctr"/>
              <a:r>
                <a:rPr kumimoji="1" lang="ja-JP" altLang="en-US" sz="2400" b="1" dirty="0">
                  <a:effectLst>
                    <a:glow rad="101600">
                      <a:schemeClr val="accent5">
                        <a:satMod val="175000"/>
                        <a:alpha val="40000"/>
                      </a:schemeClr>
                    </a:glow>
                  </a:effectLst>
                </a:rPr>
                <a:t>エントリ</a:t>
              </a:r>
              <a:r>
                <a:rPr kumimoji="1" lang="ja-JP" altLang="en-US" sz="2400" b="1" dirty="0" smtClean="0">
                  <a:effectLst>
                    <a:glow rad="101600">
                      <a:schemeClr val="accent5">
                        <a:satMod val="175000"/>
                        <a:alpha val="40000"/>
                      </a:schemeClr>
                    </a:glow>
                  </a:effectLst>
                </a:rPr>
                <a:t>ー</a:t>
              </a:r>
              <a:endParaRPr kumimoji="1" lang="ja-JP" altLang="en-US" sz="2400" b="1" dirty="0">
                <a:effectLst>
                  <a:glow rad="101600">
                    <a:schemeClr val="accent5">
                      <a:satMod val="175000"/>
                      <a:alpha val="40000"/>
                    </a:schemeClr>
                  </a:glow>
                </a:effectLst>
              </a:endParaRPr>
            </a:p>
          </p:txBody>
        </p:sp>
        <p:sp>
          <p:nvSpPr>
            <p:cNvPr id="30" name="テキスト ボックス 29"/>
            <p:cNvSpPr txBox="1"/>
            <p:nvPr/>
          </p:nvSpPr>
          <p:spPr>
            <a:xfrm>
              <a:off x="3757228" y="1717957"/>
              <a:ext cx="343722" cy="261610"/>
            </a:xfrm>
            <a:prstGeom prst="rect">
              <a:avLst/>
            </a:prstGeom>
            <a:noFill/>
          </p:spPr>
          <p:txBody>
            <a:bodyPr wrap="square" rtlCol="0">
              <a:spAutoFit/>
            </a:bodyPr>
            <a:lstStyle/>
            <a:p>
              <a:pPr algn="ctr"/>
              <a:r>
                <a:rPr lang="en-US" altLang="ja-JP" sz="1100" b="1" dirty="0"/>
                <a:t>※</a:t>
              </a:r>
              <a:endParaRPr kumimoji="1" lang="ja-JP" altLang="en-US" sz="1100" b="1" dirty="0"/>
            </a:p>
          </p:txBody>
        </p:sp>
      </p:grpSp>
      <p:grpSp>
        <p:nvGrpSpPr>
          <p:cNvPr id="46" name="グループ化 45"/>
          <p:cNvGrpSpPr/>
          <p:nvPr/>
        </p:nvGrpSpPr>
        <p:grpSpPr>
          <a:xfrm>
            <a:off x="565924" y="1482227"/>
            <a:ext cx="2647399" cy="1293224"/>
            <a:chOff x="565924" y="1482227"/>
            <a:chExt cx="2647399" cy="1293224"/>
          </a:xfrm>
        </p:grpSpPr>
        <p:sp>
          <p:nvSpPr>
            <p:cNvPr id="27" name="テキスト ボックス 26"/>
            <p:cNvSpPr txBox="1"/>
            <p:nvPr/>
          </p:nvSpPr>
          <p:spPr>
            <a:xfrm>
              <a:off x="565924" y="1482227"/>
              <a:ext cx="955152" cy="769441"/>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4400" b="1" dirty="0" smtClean="0">
                  <a:effectLst>
                    <a:glow rad="101600">
                      <a:srgbClr val="00C210">
                        <a:alpha val="60000"/>
                      </a:srgbClr>
                    </a:glow>
                  </a:effectLst>
                </a:rPr>
                <a:t>AI</a:t>
              </a:r>
              <a:endParaRPr kumimoji="1" lang="ja-JP" altLang="en-US" sz="4400" b="1" dirty="0">
                <a:effectLst>
                  <a:glow rad="101600">
                    <a:srgbClr val="00C210">
                      <a:alpha val="60000"/>
                    </a:srgbClr>
                  </a:glow>
                </a:effectLst>
              </a:endParaRPr>
            </a:p>
          </p:txBody>
        </p:sp>
        <p:sp>
          <p:nvSpPr>
            <p:cNvPr id="33" name="テキスト ボックス 32"/>
            <p:cNvSpPr txBox="1"/>
            <p:nvPr/>
          </p:nvSpPr>
          <p:spPr>
            <a:xfrm>
              <a:off x="803006" y="2252231"/>
              <a:ext cx="2410317" cy="523220"/>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2800" b="1" dirty="0" smtClean="0">
                  <a:effectLst>
                    <a:glow rad="101600">
                      <a:srgbClr val="00C210">
                        <a:alpha val="60000"/>
                      </a:srgbClr>
                    </a:glow>
                  </a:effectLst>
                </a:rPr>
                <a:t>e</a:t>
              </a:r>
              <a:r>
                <a:rPr kumimoji="1" lang="ja-JP" altLang="en-US" sz="2800" b="1" dirty="0" smtClean="0">
                  <a:effectLst>
                    <a:glow rad="101600">
                      <a:srgbClr val="00C210">
                        <a:alpha val="60000"/>
                      </a:srgbClr>
                    </a:glow>
                  </a:effectLst>
                </a:rPr>
                <a:t>スポーツ</a:t>
              </a:r>
              <a:endParaRPr kumimoji="1" lang="ja-JP" altLang="en-US" sz="2800" b="1" dirty="0">
                <a:effectLst>
                  <a:glow rad="101600">
                    <a:srgbClr val="00C210">
                      <a:alpha val="60000"/>
                    </a:srgbClr>
                  </a:glow>
                </a:effectLst>
              </a:endParaRPr>
            </a:p>
          </p:txBody>
        </p:sp>
        <p:sp>
          <p:nvSpPr>
            <p:cNvPr id="34" name="テキスト ボックス 33"/>
            <p:cNvSpPr txBox="1"/>
            <p:nvPr/>
          </p:nvSpPr>
          <p:spPr>
            <a:xfrm>
              <a:off x="1056303" y="1866947"/>
              <a:ext cx="955152" cy="584775"/>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altLang="ja-JP" sz="3200" b="1" dirty="0">
                  <a:effectLst>
                    <a:glow rad="101600">
                      <a:srgbClr val="00C210">
                        <a:alpha val="60000"/>
                      </a:srgbClr>
                    </a:glow>
                  </a:effectLst>
                </a:rPr>
                <a:t>×</a:t>
              </a:r>
              <a:endParaRPr kumimoji="1" lang="ja-JP" altLang="en-US" sz="3200" b="1" dirty="0">
                <a:effectLst>
                  <a:glow rad="101600">
                    <a:srgbClr val="00C210">
                      <a:alpha val="60000"/>
                    </a:srgbClr>
                  </a:glow>
                </a:effectLst>
              </a:endParaRPr>
            </a:p>
          </p:txBody>
        </p:sp>
      </p:grpSp>
      <p:sp>
        <p:nvSpPr>
          <p:cNvPr id="36" name="テキスト ボックス 35"/>
          <p:cNvSpPr txBox="1"/>
          <p:nvPr/>
        </p:nvSpPr>
        <p:spPr>
          <a:xfrm>
            <a:off x="626570" y="2924591"/>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必須事項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38" name="テキスト ボックス 37"/>
          <p:cNvSpPr txBox="1"/>
          <p:nvPr/>
        </p:nvSpPr>
        <p:spPr>
          <a:xfrm>
            <a:off x="187056" y="3284866"/>
            <a:ext cx="2072640" cy="369332"/>
          </a:xfrm>
          <a:prstGeom prst="rect">
            <a:avLst/>
          </a:prstGeom>
          <a:noFill/>
        </p:spPr>
        <p:txBody>
          <a:bodyPr wrap="square" rtlCol="0">
            <a:spAutoFit/>
          </a:bodyPr>
          <a:lstStyle/>
          <a:p>
            <a:r>
              <a:rPr lang="ja-JP" altLang="en-US" b="1" dirty="0" smtClean="0">
                <a:solidFill>
                  <a:schemeClr val="tx2">
                    <a:lumMod val="10000"/>
                  </a:schemeClr>
                </a:solidFill>
              </a:rPr>
              <a:t>・多人数プレイ</a:t>
            </a:r>
            <a:endParaRPr kumimoji="1" lang="ja-JP" altLang="en-US" b="1" dirty="0">
              <a:solidFill>
                <a:schemeClr val="tx2">
                  <a:lumMod val="10000"/>
                </a:schemeClr>
              </a:solidFill>
            </a:endParaRPr>
          </a:p>
        </p:txBody>
      </p:sp>
      <p:sp>
        <p:nvSpPr>
          <p:cNvPr id="39" name="テキスト ボックス 38"/>
          <p:cNvSpPr txBox="1"/>
          <p:nvPr/>
        </p:nvSpPr>
        <p:spPr>
          <a:xfrm>
            <a:off x="187056" y="3618036"/>
            <a:ext cx="2773524" cy="369332"/>
          </a:xfrm>
          <a:prstGeom prst="rect">
            <a:avLst/>
          </a:prstGeom>
          <a:noFill/>
        </p:spPr>
        <p:txBody>
          <a:bodyPr wrap="square" rtlCol="0">
            <a:spAutoFit/>
          </a:bodyPr>
          <a:lstStyle/>
          <a:p>
            <a:r>
              <a:rPr lang="ja-JP" altLang="en-US" b="1" dirty="0" smtClean="0">
                <a:solidFill>
                  <a:schemeClr val="tx2">
                    <a:lumMod val="10000"/>
                  </a:schemeClr>
                </a:solidFill>
              </a:rPr>
              <a:t>・</a:t>
            </a:r>
            <a:r>
              <a:rPr lang="en-US" altLang="ja-JP" b="1" dirty="0" smtClean="0">
                <a:solidFill>
                  <a:schemeClr val="tx2">
                    <a:lumMod val="10000"/>
                  </a:schemeClr>
                </a:solidFill>
              </a:rPr>
              <a:t>AI</a:t>
            </a:r>
            <a:r>
              <a:rPr lang="ja-JP" altLang="en-US" b="1" dirty="0" smtClean="0">
                <a:solidFill>
                  <a:schemeClr val="tx2">
                    <a:lumMod val="10000"/>
                  </a:schemeClr>
                </a:solidFill>
              </a:rPr>
              <a:t>（</a:t>
            </a:r>
            <a:r>
              <a:rPr lang="en-US" altLang="ja-JP" b="1" dirty="0" smtClean="0">
                <a:solidFill>
                  <a:schemeClr val="tx2">
                    <a:lumMod val="10000"/>
                  </a:schemeClr>
                </a:solidFill>
              </a:rPr>
              <a:t>CPU</a:t>
            </a:r>
            <a:r>
              <a:rPr lang="ja-JP" altLang="en-US" b="1" dirty="0" smtClean="0">
                <a:solidFill>
                  <a:schemeClr val="tx2">
                    <a:lumMod val="10000"/>
                  </a:schemeClr>
                </a:solidFill>
              </a:rPr>
              <a:t>）搭載</a:t>
            </a:r>
            <a:endParaRPr kumimoji="1" lang="ja-JP" altLang="en-US" b="1" dirty="0">
              <a:solidFill>
                <a:schemeClr val="tx2">
                  <a:lumMod val="10000"/>
                </a:schemeClr>
              </a:solidFill>
            </a:endParaRPr>
          </a:p>
        </p:txBody>
      </p:sp>
      <p:sp>
        <p:nvSpPr>
          <p:cNvPr id="40" name="テキスト ボックス 39"/>
          <p:cNvSpPr txBox="1"/>
          <p:nvPr/>
        </p:nvSpPr>
        <p:spPr>
          <a:xfrm>
            <a:off x="177556" y="3947533"/>
            <a:ext cx="3850294" cy="369332"/>
          </a:xfrm>
          <a:prstGeom prst="rect">
            <a:avLst/>
          </a:prstGeom>
          <a:noFill/>
        </p:spPr>
        <p:txBody>
          <a:bodyPr wrap="square" rtlCol="0">
            <a:spAutoFit/>
          </a:bodyPr>
          <a:lstStyle/>
          <a:p>
            <a:r>
              <a:rPr lang="ja-JP" altLang="en-US" b="1" dirty="0" smtClean="0">
                <a:solidFill>
                  <a:schemeClr val="tx2">
                    <a:lumMod val="10000"/>
                  </a:schemeClr>
                </a:solidFill>
              </a:rPr>
              <a:t>・独自のインターフェース</a:t>
            </a:r>
            <a:endParaRPr kumimoji="1" lang="ja-JP" altLang="en-US" b="1" dirty="0">
              <a:solidFill>
                <a:schemeClr val="tx2">
                  <a:lumMod val="10000"/>
                </a:schemeClr>
              </a:solidFill>
            </a:endParaRPr>
          </a:p>
        </p:txBody>
      </p:sp>
      <p:sp>
        <p:nvSpPr>
          <p:cNvPr id="41" name="角丸四角形 40"/>
          <p:cNvSpPr/>
          <p:nvPr/>
        </p:nvSpPr>
        <p:spPr>
          <a:xfrm>
            <a:off x="3620884" y="2874114"/>
            <a:ext cx="3019124" cy="1442751"/>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4094126" y="2912982"/>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注意</a:t>
            </a:r>
            <a:r>
              <a:rPr lang="ja-JP" altLang="en-US" sz="2000" b="1" dirty="0">
                <a:solidFill>
                  <a:schemeClr val="tx2">
                    <a:lumMod val="10000"/>
                  </a:schemeClr>
                </a:solidFill>
              </a:rPr>
              <a:t>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43" name="テキスト ボックス 42"/>
          <p:cNvSpPr txBox="1"/>
          <p:nvPr/>
        </p:nvSpPr>
        <p:spPr>
          <a:xfrm>
            <a:off x="3619834" y="3251369"/>
            <a:ext cx="3203150" cy="338554"/>
          </a:xfrm>
          <a:prstGeom prst="rect">
            <a:avLst/>
          </a:prstGeom>
          <a:noFill/>
        </p:spPr>
        <p:txBody>
          <a:bodyPr wrap="square" rtlCol="0">
            <a:spAutoFit/>
          </a:bodyPr>
          <a:lstStyle/>
          <a:p>
            <a:r>
              <a:rPr lang="ja-JP" altLang="en-US" sz="1600" b="1" dirty="0" smtClean="0">
                <a:solidFill>
                  <a:schemeClr val="tx2">
                    <a:lumMod val="10000"/>
                  </a:schemeClr>
                </a:solidFill>
              </a:rPr>
              <a:t>・技術アピールとなる点を意識</a:t>
            </a:r>
            <a:endParaRPr kumimoji="1" lang="ja-JP" altLang="en-US" sz="1600" b="1" dirty="0">
              <a:solidFill>
                <a:schemeClr val="tx2">
                  <a:lumMod val="10000"/>
                </a:schemeClr>
              </a:solidFill>
            </a:endParaRPr>
          </a:p>
        </p:txBody>
      </p:sp>
      <p:sp>
        <p:nvSpPr>
          <p:cNvPr id="44" name="テキスト ボックス 43"/>
          <p:cNvSpPr txBox="1"/>
          <p:nvPr/>
        </p:nvSpPr>
        <p:spPr>
          <a:xfrm>
            <a:off x="3619834" y="3582703"/>
            <a:ext cx="3005802" cy="338554"/>
          </a:xfrm>
          <a:prstGeom prst="rect">
            <a:avLst/>
          </a:prstGeom>
          <a:noFill/>
        </p:spPr>
        <p:txBody>
          <a:bodyPr wrap="square" rtlCol="0">
            <a:spAutoFit/>
          </a:bodyPr>
          <a:lstStyle/>
          <a:p>
            <a:r>
              <a:rPr lang="ja-JP" altLang="en-US" sz="1600" b="1" dirty="0" smtClean="0">
                <a:solidFill>
                  <a:schemeClr val="tx2">
                    <a:lumMod val="10000"/>
                  </a:schemeClr>
                </a:solidFill>
              </a:rPr>
              <a:t>・分かりやすいゲーム仕様</a:t>
            </a:r>
            <a:endParaRPr kumimoji="1" lang="ja-JP" altLang="en-US" sz="1600" b="1" dirty="0">
              <a:solidFill>
                <a:schemeClr val="tx2">
                  <a:lumMod val="10000"/>
                </a:schemeClr>
              </a:solidFill>
            </a:endParaRPr>
          </a:p>
        </p:txBody>
      </p:sp>
      <p:sp>
        <p:nvSpPr>
          <p:cNvPr id="45" name="テキスト ボックス 44"/>
          <p:cNvSpPr txBox="1"/>
          <p:nvPr/>
        </p:nvSpPr>
        <p:spPr>
          <a:xfrm>
            <a:off x="3619833" y="3908598"/>
            <a:ext cx="3515747" cy="338554"/>
          </a:xfrm>
          <a:prstGeom prst="rect">
            <a:avLst/>
          </a:prstGeom>
          <a:noFill/>
        </p:spPr>
        <p:txBody>
          <a:bodyPr wrap="square" rtlCol="0">
            <a:spAutoFit/>
          </a:bodyPr>
          <a:lstStyle/>
          <a:p>
            <a:r>
              <a:rPr lang="ja-JP" altLang="en-US" sz="1600" b="1" dirty="0" smtClean="0">
                <a:solidFill>
                  <a:schemeClr val="tx2">
                    <a:lumMod val="10000"/>
                  </a:schemeClr>
                </a:solidFill>
              </a:rPr>
              <a:t>・キーボード（パッド）対応</a:t>
            </a:r>
            <a:endParaRPr kumimoji="1" lang="ja-JP" altLang="en-US" sz="1600" b="1" dirty="0">
              <a:solidFill>
                <a:schemeClr val="tx2">
                  <a:lumMod val="10000"/>
                </a:schemeClr>
              </a:solidFill>
            </a:endParaRPr>
          </a:p>
        </p:txBody>
      </p:sp>
      <p:sp>
        <p:nvSpPr>
          <p:cNvPr id="48" name="ホームベース 47"/>
          <p:cNvSpPr/>
          <p:nvPr/>
        </p:nvSpPr>
        <p:spPr>
          <a:xfrm flipH="1">
            <a:off x="3580573" y="4584526"/>
            <a:ext cx="3376337"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企画</a:t>
            </a:r>
            <a:r>
              <a:rPr lang="ja-JP" altLang="en-US" sz="2800" b="1" dirty="0" smtClean="0"/>
              <a:t>書作成</a:t>
            </a:r>
            <a:endParaRPr kumimoji="1" lang="ja-JP" altLang="en-US" sz="2800" b="1" dirty="0"/>
          </a:p>
        </p:txBody>
      </p:sp>
      <p:pic>
        <p:nvPicPr>
          <p:cNvPr id="51" name="図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9865" y="5272036"/>
            <a:ext cx="606240" cy="870003"/>
          </a:xfrm>
          <a:prstGeom prst="rect">
            <a:avLst/>
          </a:prstGeom>
          <a:effectLst>
            <a:glow rad="63500">
              <a:schemeClr val="tx1">
                <a:lumMod val="95000"/>
                <a:alpha val="60000"/>
              </a:schemeClr>
            </a:glow>
          </a:effectLst>
        </p:spPr>
      </p:pic>
      <p:sp>
        <p:nvSpPr>
          <p:cNvPr id="52" name="テキスト ボックス 51"/>
          <p:cNvSpPr txBox="1"/>
          <p:nvPr/>
        </p:nvSpPr>
        <p:spPr>
          <a:xfrm>
            <a:off x="187056" y="6284723"/>
            <a:ext cx="492443" cy="2217007"/>
          </a:xfrm>
          <a:prstGeom prst="rect">
            <a:avLst/>
          </a:prstGeom>
          <a:solidFill>
            <a:srgbClr val="00C210">
              <a:alpha val="60000"/>
            </a:srgbClr>
          </a:solidFill>
        </p:spPr>
        <p:txBody>
          <a:bodyPr vert="eaVert" wrap="square" rtlCol="0">
            <a:spAutoFit/>
          </a:bodyPr>
          <a:lstStyle/>
          <a:p>
            <a:pPr algn="ctr"/>
            <a:r>
              <a:rPr lang="ja-JP" altLang="en-US" sz="2000" dirty="0" smtClean="0">
                <a:effectLst>
                  <a:glow rad="127000">
                    <a:schemeClr val="tx2">
                      <a:lumMod val="10000"/>
                    </a:schemeClr>
                  </a:glow>
                </a:effectLst>
              </a:rPr>
              <a:t>完成した提案書</a:t>
            </a:r>
            <a:endParaRPr lang="en-US" altLang="ja-JP" sz="2000" dirty="0" smtClean="0">
              <a:effectLst>
                <a:glow rad="127000">
                  <a:schemeClr val="tx2">
                    <a:lumMod val="10000"/>
                  </a:schemeClr>
                </a:glow>
              </a:effectLst>
            </a:endParaRPr>
          </a:p>
        </p:txBody>
      </p:sp>
      <p:sp>
        <p:nvSpPr>
          <p:cNvPr id="53" name="テキスト ボックス 52"/>
          <p:cNvSpPr txBox="1"/>
          <p:nvPr/>
        </p:nvSpPr>
        <p:spPr>
          <a:xfrm>
            <a:off x="0" y="5280265"/>
            <a:ext cx="2707424" cy="861774"/>
          </a:xfrm>
          <a:prstGeom prst="rect">
            <a:avLst/>
          </a:prstGeom>
          <a:noFill/>
        </p:spPr>
        <p:txBody>
          <a:bodyPr wrap="square" rtlCol="0">
            <a:spAutoFit/>
          </a:bodyPr>
          <a:lstStyle/>
          <a:p>
            <a:r>
              <a:rPr lang="ja-JP" altLang="en-US" sz="1600" b="1" dirty="0" smtClean="0">
                <a:effectLst>
                  <a:glow rad="101600">
                    <a:schemeClr val="accent5">
                      <a:satMod val="175000"/>
                      <a:alpha val="40000"/>
                    </a:schemeClr>
                  </a:glow>
                </a:effectLst>
              </a:rPr>
              <a:t>独自のインターフェース</a:t>
            </a:r>
            <a:r>
              <a:rPr lang="ja-JP" altLang="en-US" sz="1600" dirty="0" smtClean="0">
                <a:effectLst/>
              </a:rPr>
              <a:t>を軸に話し合いを進め、</a:t>
            </a:r>
            <a:endParaRPr lang="en-US" altLang="ja-JP" sz="1600" dirty="0" smtClean="0">
              <a:effectLst/>
            </a:endParaRPr>
          </a:p>
          <a:p>
            <a:r>
              <a:rPr lang="en-US" altLang="ja-JP" b="1" dirty="0" smtClean="0">
                <a:effectLst>
                  <a:glow rad="127000">
                    <a:schemeClr val="tx2">
                      <a:lumMod val="10000"/>
                    </a:schemeClr>
                  </a:glow>
                </a:effectLst>
              </a:rPr>
              <a:t>Wii</a:t>
            </a:r>
            <a:r>
              <a:rPr lang="ja-JP" altLang="en-US" b="1" dirty="0" smtClean="0">
                <a:effectLst>
                  <a:glow rad="127000">
                    <a:schemeClr val="tx2">
                      <a:lumMod val="10000"/>
                    </a:schemeClr>
                  </a:glow>
                </a:effectLst>
              </a:rPr>
              <a:t>のヌンチャク</a:t>
            </a:r>
            <a:r>
              <a:rPr lang="ja-JP" altLang="en-US" sz="1600" dirty="0" smtClean="0">
                <a:effectLst/>
              </a:rPr>
              <a:t>を採用！</a:t>
            </a:r>
            <a:endParaRPr lang="en-US" altLang="ja-JP" sz="1600" dirty="0" smtClean="0">
              <a:effectLst/>
            </a:endParaRPr>
          </a:p>
        </p:txBody>
      </p:sp>
      <p:sp>
        <p:nvSpPr>
          <p:cNvPr id="57" name="正方形/長方形 56"/>
          <p:cNvSpPr/>
          <p:nvPr/>
        </p:nvSpPr>
        <p:spPr>
          <a:xfrm>
            <a:off x="3568573" y="5116728"/>
            <a:ext cx="3401038" cy="4855946"/>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619833" y="5155306"/>
            <a:ext cx="3430111" cy="830997"/>
          </a:xfrm>
          <a:prstGeom prst="rect">
            <a:avLst/>
          </a:prstGeom>
          <a:noFill/>
        </p:spPr>
        <p:txBody>
          <a:bodyPr wrap="square" rtlCol="0">
            <a:spAutoFit/>
          </a:bodyPr>
          <a:lstStyle/>
          <a:p>
            <a:r>
              <a:rPr lang="ja-JP" altLang="en-US" sz="1600" dirty="0" smtClean="0">
                <a:effectLst>
                  <a:glow rad="127000">
                    <a:schemeClr val="tx2">
                      <a:lumMod val="10000"/>
                    </a:schemeClr>
                  </a:glow>
                </a:effectLst>
              </a:rPr>
              <a:t>細かいルールやシステムなどを</a:t>
            </a:r>
            <a:endParaRPr lang="en-US" altLang="ja-JP" sz="1600" dirty="0" smtClean="0">
              <a:effectLst>
                <a:glow rad="127000">
                  <a:schemeClr val="tx2">
                    <a:lumMod val="10000"/>
                  </a:schemeClr>
                </a:glow>
              </a:effectLst>
            </a:endParaRPr>
          </a:p>
          <a:p>
            <a:r>
              <a:rPr lang="ja-JP" altLang="en-US" sz="1600" dirty="0" smtClean="0">
                <a:effectLst>
                  <a:glow rad="127000">
                    <a:schemeClr val="tx2">
                      <a:lumMod val="10000"/>
                    </a:schemeClr>
                  </a:glow>
                </a:effectLst>
              </a:rPr>
              <a:t>決めていく。わかりやすいように画面のイメージも同時に作成。</a:t>
            </a:r>
            <a:endParaRPr lang="en-US" altLang="ja-JP" sz="1600" dirty="0" smtClean="0">
              <a:effectLst>
                <a:glow rad="127000">
                  <a:schemeClr val="tx2">
                    <a:lumMod val="10000"/>
                  </a:schemeClr>
                </a:glow>
              </a:effectLst>
            </a:endParaRPr>
          </a:p>
        </p:txBody>
      </p:sp>
      <p:pic>
        <p:nvPicPr>
          <p:cNvPr id="60" name="図 59"/>
          <p:cNvPicPr>
            <a:picLocks noChangeAspect="1"/>
          </p:cNvPicPr>
          <p:nvPr/>
        </p:nvPicPr>
        <p:blipFill rotWithShape="1">
          <a:blip r:embed="rId10" cstate="print">
            <a:extLst>
              <a:ext uri="{28A0092B-C50C-407E-A947-70E740481C1C}">
                <a14:useLocalDpi xmlns:a14="http://schemas.microsoft.com/office/drawing/2010/main" val="0"/>
              </a:ext>
            </a:extLst>
          </a:blip>
          <a:srcRect l="3661" t="16023" r="20371" b="8486"/>
          <a:stretch/>
        </p:blipFill>
        <p:spPr>
          <a:xfrm>
            <a:off x="3688970" y="6020786"/>
            <a:ext cx="2215594" cy="1238425"/>
          </a:xfrm>
          <a:prstGeom prst="rect">
            <a:avLst/>
          </a:prstGeom>
          <a:effectLst>
            <a:glow rad="38100">
              <a:schemeClr val="tx2">
                <a:lumMod val="50000"/>
              </a:schemeClr>
            </a:glow>
          </a:effectLst>
        </p:spPr>
      </p:pic>
      <p:pic>
        <p:nvPicPr>
          <p:cNvPr id="61" name="図 60"/>
          <p:cNvPicPr>
            <a:picLocks noChangeAspect="1"/>
          </p:cNvPicPr>
          <p:nvPr/>
        </p:nvPicPr>
        <p:blipFill rotWithShape="1">
          <a:blip r:embed="rId11" cstate="print">
            <a:extLst>
              <a:ext uri="{28A0092B-C50C-407E-A947-70E740481C1C}">
                <a14:useLocalDpi xmlns:a14="http://schemas.microsoft.com/office/drawing/2010/main" val="0"/>
              </a:ext>
            </a:extLst>
          </a:blip>
          <a:srcRect l="3633" t="15935" r="20593" b="8722"/>
          <a:stretch/>
        </p:blipFill>
        <p:spPr>
          <a:xfrm>
            <a:off x="3708288" y="8327010"/>
            <a:ext cx="2222333" cy="1238425"/>
          </a:xfrm>
          <a:prstGeom prst="rect">
            <a:avLst/>
          </a:prstGeom>
          <a:effectLst>
            <a:glow rad="38100">
              <a:schemeClr val="tx2">
                <a:lumMod val="50000"/>
              </a:schemeClr>
            </a:glow>
          </a:effectLst>
        </p:spPr>
      </p:pic>
      <p:pic>
        <p:nvPicPr>
          <p:cNvPr id="59" name="図 58"/>
          <p:cNvPicPr>
            <a:picLocks noChangeAspect="1"/>
          </p:cNvPicPr>
          <p:nvPr/>
        </p:nvPicPr>
        <p:blipFill rotWithShape="1">
          <a:blip r:embed="rId12" cstate="print">
            <a:extLst>
              <a:ext uri="{28A0092B-C50C-407E-A947-70E740481C1C}">
                <a14:useLocalDpi xmlns:a14="http://schemas.microsoft.com/office/drawing/2010/main" val="0"/>
              </a:ext>
            </a:extLst>
          </a:blip>
          <a:srcRect l="3632" t="16101" r="20554" b="8260"/>
          <a:stretch/>
        </p:blipFill>
        <p:spPr>
          <a:xfrm>
            <a:off x="4555033" y="7196632"/>
            <a:ext cx="2222332" cy="1238425"/>
          </a:xfrm>
          <a:prstGeom prst="rect">
            <a:avLst/>
          </a:prstGeom>
          <a:effectLst>
            <a:glow rad="38100">
              <a:schemeClr val="tx2">
                <a:lumMod val="50000"/>
              </a:schemeClr>
            </a:glow>
          </a:effectLst>
        </p:spPr>
      </p:pic>
      <p:sp>
        <p:nvSpPr>
          <p:cNvPr id="62" name="テキスト ボックス 61"/>
          <p:cNvSpPr txBox="1"/>
          <p:nvPr/>
        </p:nvSpPr>
        <p:spPr>
          <a:xfrm>
            <a:off x="5293200" y="9613597"/>
            <a:ext cx="1833464"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企画書一部抜粋</a:t>
            </a:r>
            <a:endParaRPr lang="en-US" altLang="ja-JP" sz="1400" dirty="0" smtClean="0">
              <a:effectLst>
                <a:glow rad="127000">
                  <a:schemeClr val="tx2">
                    <a:lumMod val="10000"/>
                  </a:schemeClr>
                </a:glow>
              </a:effectLst>
            </a:endParaRPr>
          </a:p>
        </p:txBody>
      </p:sp>
    </p:spTree>
    <p:extLst>
      <p:ext uri="{BB962C8B-B14F-4D97-AF65-F5344CB8AC3E}">
        <p14:creationId xmlns:p14="http://schemas.microsoft.com/office/powerpoint/2010/main" val="1909548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4</a:t>
            </a:r>
            <a:endParaRPr lang="ja-JP" altLang="en-US" sz="2400" dirty="0">
              <a:latin typeface="Black Ops One" panose="02000000000000000000" pitchFamily="2" charset="0"/>
            </a:endParaRPr>
          </a:p>
        </p:txBody>
      </p:sp>
      <p:sp>
        <p:nvSpPr>
          <p:cNvPr id="8" name="テキスト ボックス 7"/>
          <p:cNvSpPr txBox="1"/>
          <p:nvPr/>
        </p:nvSpPr>
        <p:spPr>
          <a:xfrm>
            <a:off x="615544" y="132637"/>
            <a:ext cx="5626909" cy="923330"/>
          </a:xfrm>
          <a:prstGeom prst="rect">
            <a:avLst/>
          </a:prstGeom>
          <a:noFill/>
          <a:ln w="38100" cmpd="dbl">
            <a:noFill/>
            <a:prstDash val="solid"/>
            <a:bevel/>
          </a:ln>
        </p:spPr>
        <p:txBody>
          <a:bodyPr wrap="square" rtlCol="0">
            <a:spAutoFit/>
          </a:bodyPr>
          <a:lstStyle/>
          <a:p>
            <a:pPr algn="ctr"/>
            <a:r>
              <a:rPr lang="ja-JP" altLang="en-US" sz="5400" b="1" dirty="0"/>
              <a:t>プロトタイプ版</a:t>
            </a:r>
            <a:endParaRPr kumimoji="1" lang="ja-JP" altLang="en-US" sz="5400" b="1" dirty="0"/>
          </a:p>
        </p:txBody>
      </p:sp>
    </p:spTree>
    <p:extLst>
      <p:ext uri="{BB962C8B-B14F-4D97-AF65-F5344CB8AC3E}">
        <p14:creationId xmlns:p14="http://schemas.microsoft.com/office/powerpoint/2010/main" val="1989847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5</a:t>
            </a:r>
            <a:endParaRPr lang="ja-JP" altLang="en-US" sz="2400" dirty="0">
              <a:latin typeface="Black Ops One" panose="02000000000000000000" pitchFamily="2" charset="0"/>
            </a:endParaRPr>
          </a:p>
        </p:txBody>
      </p:sp>
      <p:sp>
        <p:nvSpPr>
          <p:cNvPr id="8" name="テキスト ボックス 7"/>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en-US" altLang="ja-JP" sz="5400" b="1" dirty="0"/>
              <a:t>α</a:t>
            </a:r>
            <a:r>
              <a:rPr lang="ja-JP" altLang="en-US" sz="5400" b="1" dirty="0" smtClean="0"/>
              <a:t>版</a:t>
            </a:r>
            <a:endParaRPr kumimoji="1" lang="ja-JP" altLang="en-US" sz="5400" b="1" dirty="0"/>
          </a:p>
        </p:txBody>
      </p:sp>
    </p:spTree>
    <p:extLst>
      <p:ext uri="{BB962C8B-B14F-4D97-AF65-F5344CB8AC3E}">
        <p14:creationId xmlns:p14="http://schemas.microsoft.com/office/powerpoint/2010/main" val="32673304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6</a:t>
            </a:r>
            <a:endParaRPr lang="ja-JP" altLang="en-US" sz="2400" dirty="0">
              <a:latin typeface="Black Ops One" panose="02000000000000000000" pitchFamily="2" charset="0"/>
            </a:endParaRPr>
          </a:p>
        </p:txBody>
      </p:sp>
      <p:sp>
        <p:nvSpPr>
          <p:cNvPr id="8" name="テキスト ボックス 7"/>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en-US" altLang="ja-JP" sz="5400" b="1" dirty="0"/>
              <a:t>β</a:t>
            </a:r>
            <a:r>
              <a:rPr lang="ja-JP" altLang="en-US" sz="5400" b="1" dirty="0" smtClean="0"/>
              <a:t>版</a:t>
            </a:r>
            <a:endParaRPr kumimoji="1" lang="ja-JP" altLang="en-US" sz="5400" b="1" dirty="0"/>
          </a:p>
        </p:txBody>
      </p:sp>
    </p:spTree>
    <p:extLst>
      <p:ext uri="{BB962C8B-B14F-4D97-AF65-F5344CB8AC3E}">
        <p14:creationId xmlns:p14="http://schemas.microsoft.com/office/powerpoint/2010/main" val="213967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7</a:t>
            </a:r>
            <a:endParaRPr lang="ja-JP" altLang="en-US" sz="2400" dirty="0">
              <a:latin typeface="Black Ops One" panose="02000000000000000000" pitchFamily="2" charset="0"/>
            </a:endParaRPr>
          </a:p>
        </p:txBody>
      </p:sp>
      <p:sp>
        <p:nvSpPr>
          <p:cNvPr id="9" name="テキスト ボックス 8"/>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マスター版</a:t>
            </a:r>
            <a:endParaRPr kumimoji="1" lang="ja-JP" altLang="en-US" sz="5400" b="1" dirty="0"/>
          </a:p>
        </p:txBody>
      </p:sp>
    </p:spTree>
    <p:extLst>
      <p:ext uri="{BB962C8B-B14F-4D97-AF65-F5344CB8AC3E}">
        <p14:creationId xmlns:p14="http://schemas.microsoft.com/office/powerpoint/2010/main" val="20894518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5287183"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8</a:t>
            </a:r>
            <a:endParaRPr lang="ja-JP" altLang="en-US" sz="2400" dirty="0">
              <a:latin typeface="Black Ops One" panose="02000000000000000000" pitchFamily="2" charset="0"/>
            </a:endParaRPr>
          </a:p>
        </p:txBody>
      </p:sp>
      <p:sp>
        <p:nvSpPr>
          <p:cNvPr id="9" name="テキスト ボックス 8"/>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ja-JP" altLang="en-US" sz="5400" b="1" dirty="0"/>
              <a:t>当日</a:t>
            </a:r>
            <a:r>
              <a:rPr lang="ja-JP" altLang="en-US" sz="5400" b="1" dirty="0" smtClean="0"/>
              <a:t>の様子</a:t>
            </a:r>
            <a:endParaRPr kumimoji="1" lang="ja-JP" altLang="en-US" sz="5400" b="1" dirty="0"/>
          </a:p>
        </p:txBody>
      </p:sp>
    </p:spTree>
    <p:extLst>
      <p:ext uri="{BB962C8B-B14F-4D97-AF65-F5344CB8AC3E}">
        <p14:creationId xmlns:p14="http://schemas.microsoft.com/office/powerpoint/2010/main" val="14603761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796</TotalTime>
  <Words>563</Words>
  <Application>Microsoft Office PowerPoint</Application>
  <PresentationFormat>A4 210 x 297 mm</PresentationFormat>
  <Paragraphs>161</Paragraphs>
  <Slides>14</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游ゴシック</vt:lpstr>
      <vt:lpstr>游ゴシック Light</vt:lpstr>
      <vt:lpstr>Arial</vt:lpstr>
      <vt:lpstr>Black Ops One</vt:lpstr>
      <vt:lpstr>Calibri</vt:lpstr>
      <vt:lpstr>Calibri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FLONTLINE</dc:title>
  <dc:creator>game128</dc:creator>
  <cp:lastModifiedBy>game128</cp:lastModifiedBy>
  <cp:revision>88</cp:revision>
  <dcterms:created xsi:type="dcterms:W3CDTF">2020-01-27T00:51:14Z</dcterms:created>
  <dcterms:modified xsi:type="dcterms:W3CDTF">2020-01-29T08:32:03Z</dcterms:modified>
</cp:coreProperties>
</file>